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0" r:id="rId4"/>
    <p:sldId id="261" r:id="rId5"/>
    <p:sldId id="262" r:id="rId6"/>
    <p:sldId id="273" r:id="rId7"/>
    <p:sldId id="263" r:id="rId8"/>
    <p:sldId id="264" r:id="rId9"/>
    <p:sldId id="271" r:id="rId10"/>
    <p:sldId id="274" r:id="rId11"/>
    <p:sldId id="265" r:id="rId12"/>
    <p:sldId id="268" r:id="rId13"/>
    <p:sldId id="276" r:id="rId14"/>
    <p:sldId id="277" r:id="rId15"/>
    <p:sldId id="278" r:id="rId16"/>
    <p:sldId id="279" r:id="rId17"/>
    <p:sldId id="280" r:id="rId18"/>
    <p:sldId id="269" r:id="rId19"/>
    <p:sldId id="267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FAFAFA"/>
    <a:srgbClr val="FBFBFB"/>
    <a:srgbClr val="FCFCFC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021" autoAdjust="0"/>
  </p:normalViewPr>
  <p:slideViewPr>
    <p:cSldViewPr>
      <p:cViewPr varScale="1">
        <p:scale>
          <a:sx n="50" d="100"/>
          <a:sy n="50" d="100"/>
        </p:scale>
        <p:origin x="-186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4B595-76E2-4CF2-B530-7F06535B18A5}" type="datetimeFigureOut">
              <a:rPr lang="en-US" smtClean="0"/>
              <a:t>6/27/2016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B6F3-4805-4E85-A37F-C54CFE139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91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Buna ziua!</a:t>
            </a:r>
          </a:p>
          <a:p>
            <a:endParaRPr lang="ro-RO" dirty="0" smtClean="0"/>
          </a:p>
          <a:p>
            <a:r>
              <a:rPr lang="ro-RO" dirty="0" smtClean="0"/>
              <a:t>Ma</a:t>
            </a:r>
            <a:r>
              <a:rPr lang="ro-RO" baseline="0" dirty="0" smtClean="0"/>
              <a:t> numesc Oniciuc Oriana Maria, si va voi prezenta astazi </a:t>
            </a:r>
            <a:r>
              <a:rPr lang="vi-VN" dirty="0" smtClean="0"/>
              <a:t>Sisteme</a:t>
            </a:r>
            <a:r>
              <a:rPr lang="ro-RO" dirty="0" smtClean="0"/>
              <a:t>le</a:t>
            </a:r>
            <a:r>
              <a:rPr lang="vi-VN" dirty="0" smtClean="0"/>
              <a:t> de criptare strict monoton</a:t>
            </a:r>
            <a:r>
              <a:rPr lang="ro-RO" dirty="0" smtClean="0"/>
              <a:t>a, lucrare </a:t>
            </a:r>
            <a:r>
              <a:rPr lang="ro-RO" baseline="0" dirty="0" smtClean="0"/>
              <a:t>scrisa sub coordonarea domnului conf. dr. Cristian Gatu.</a:t>
            </a:r>
            <a:endParaRPr lang="ro-R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22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Pentru ca nu putem explora</a:t>
            </a:r>
            <a:r>
              <a:rPr lang="ro-RO" baseline="0" dirty="0" smtClean="0"/>
              <a:t> intreg spatiul de texte clare, vom cauta o metoda prin care sa generam o criptare care sa respecte ordinea doar atunci cand este nevoie. Pentru a obtine acest rezultat, vom obtine instantierea „lazy”.</a:t>
            </a:r>
          </a:p>
          <a:p>
            <a:endParaRPr lang="ro-RO" baseline="0" dirty="0" smtClean="0"/>
          </a:p>
          <a:p>
            <a:r>
              <a:rPr lang="ro-RO" dirty="0" smtClean="0"/>
              <a:t>Vom considera elementele aﬂate ın lista ca ﬁind ”marcate”, iar celelalte ”nemarcate”. Numarul x de elemente ”marcate” dintr-un numar y dat poate ﬁ caracterizat de distributia</a:t>
            </a:r>
            <a:r>
              <a:rPr lang="ro-RO" baseline="0" dirty="0" smtClean="0"/>
              <a:t> hipergeometrica. HGD are urmatoarea functie de probabilitate de masa: </a:t>
            </a:r>
          </a:p>
          <a:p>
            <a:r>
              <a:rPr lang="ro-RO" baseline="0" dirty="0" smtClean="0"/>
              <a:t>FORMULA</a:t>
            </a:r>
          </a:p>
          <a:p>
            <a:endParaRPr lang="ro-RO" dirty="0" smtClean="0"/>
          </a:p>
          <a:p>
            <a:r>
              <a:rPr lang="en-US" dirty="0" err="1" smtClean="0"/>
              <a:t>Cea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importanta</a:t>
            </a:r>
            <a:r>
              <a:rPr lang="en-US" dirty="0" smtClean="0"/>
              <a:t> parte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legatura</a:t>
            </a:r>
            <a:r>
              <a:rPr lang="en-US" dirty="0" smtClean="0"/>
              <a:t> </a:t>
            </a:r>
            <a:r>
              <a:rPr lang="en-US" dirty="0" err="1" smtClean="0"/>
              <a:t>dintre</a:t>
            </a:r>
            <a:r>
              <a:rPr lang="en-US" dirty="0" smtClean="0"/>
              <a:t> OPF </a:t>
            </a:r>
            <a:r>
              <a:rPr lang="en-US" dirty="0" err="1" smtClean="0"/>
              <a:t>si</a:t>
            </a:r>
            <a:r>
              <a:rPr lang="en-US" dirty="0" smtClean="0"/>
              <a:t> HGD. </a:t>
            </a:r>
            <a:r>
              <a:rPr lang="en-US" dirty="0" err="1" smtClean="0"/>
              <a:t>Utilizand</a:t>
            </a:r>
            <a:r>
              <a:rPr lang="en-US" dirty="0" smtClean="0"/>
              <a:t> HGD </a:t>
            </a:r>
            <a:r>
              <a:rPr lang="en-US" dirty="0" err="1" smtClean="0"/>
              <a:t>putem</a:t>
            </a:r>
            <a:r>
              <a:rPr lang="en-US" dirty="0" smtClean="0"/>
              <a:t> </a:t>
            </a:r>
            <a:r>
              <a:rPr lang="en-US" dirty="0" err="1" smtClean="0"/>
              <a:t>determina</a:t>
            </a:r>
            <a:r>
              <a:rPr lang="en-US" dirty="0" smtClean="0"/>
              <a:t> </a:t>
            </a:r>
            <a:r>
              <a:rPr lang="en-US" dirty="0" err="1" smtClean="0"/>
              <a:t>cate</a:t>
            </a:r>
            <a:r>
              <a:rPr lang="en-US" dirty="0" smtClean="0"/>
              <a:t> </a:t>
            </a:r>
            <a:r>
              <a:rPr lang="en-US" dirty="0" err="1" smtClean="0"/>
              <a:t>puncte</a:t>
            </a:r>
            <a:r>
              <a:rPr lang="en-US" dirty="0" smtClean="0"/>
              <a:t> din OPF </a:t>
            </a:r>
            <a:r>
              <a:rPr lang="en-US" dirty="0" err="1" smtClean="0"/>
              <a:t>sunt</a:t>
            </a:r>
            <a:r>
              <a:rPr lang="en-US" dirty="0" smtClean="0"/>
              <a:t> sub un </a:t>
            </a:r>
            <a:r>
              <a:rPr lang="en-US" dirty="0" err="1" smtClean="0"/>
              <a:t>punct</a:t>
            </a:r>
            <a:r>
              <a:rPr lang="en-US" dirty="0" smtClean="0"/>
              <a:t> </a:t>
            </a:r>
            <a:r>
              <a:rPr lang="en-US" dirty="0" err="1" smtClean="0"/>
              <a:t>dat</a:t>
            </a:r>
            <a:r>
              <a:rPr lang="en-US" dirty="0" smtClean="0"/>
              <a:t>, </a:t>
            </a:r>
            <a:r>
              <a:rPr lang="en-US" dirty="0" err="1" smtClean="0"/>
              <a:t>tratand</a:t>
            </a:r>
            <a:r>
              <a:rPr lang="en-US" dirty="0" smtClean="0"/>
              <a:t> </a:t>
            </a:r>
            <a:r>
              <a:rPr lang="en-US" dirty="0" err="1" smtClean="0"/>
              <a:t>punctul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numarul</a:t>
            </a:r>
            <a:r>
              <a:rPr lang="en-US" dirty="0" smtClean="0"/>
              <a:t> de sample-</a:t>
            </a:r>
            <a:r>
              <a:rPr lang="en-US" dirty="0" err="1" smtClean="0"/>
              <a:t>uri</a:t>
            </a:r>
            <a:r>
              <a:rPr lang="en-US" dirty="0" smtClean="0"/>
              <a:t> </a:t>
            </a:r>
            <a:r>
              <a:rPr lang="en-US" dirty="0" err="1" smtClean="0"/>
              <a:t>dintr</a:t>
            </a:r>
            <a:r>
              <a:rPr lang="en-US" dirty="0" smtClean="0"/>
              <a:t>-o </a:t>
            </a:r>
            <a:r>
              <a:rPr lang="en-US" dirty="0" err="1" smtClean="0"/>
              <a:t>distributie</a:t>
            </a:r>
            <a:r>
              <a:rPr lang="en-US" dirty="0" smtClean="0"/>
              <a:t> </a:t>
            </a:r>
            <a:r>
              <a:rPr lang="en-US" dirty="0" err="1" smtClean="0"/>
              <a:t>hipergeometrica</a:t>
            </a:r>
            <a:r>
              <a:rPr lang="en-US" dirty="0" smtClean="0"/>
              <a:t> cu </a:t>
            </a:r>
            <a:r>
              <a:rPr lang="en-US" dirty="0" err="1" smtClean="0"/>
              <a:t>numarul</a:t>
            </a:r>
            <a:r>
              <a:rPr lang="en-US" dirty="0" smtClean="0"/>
              <a:t> de </a:t>
            </a:r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marcate</a:t>
            </a:r>
            <a:r>
              <a:rPr lang="en-US" dirty="0" smtClean="0"/>
              <a:t> |M|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numarul</a:t>
            </a:r>
            <a:r>
              <a:rPr lang="en-US" dirty="0" smtClean="0"/>
              <a:t> de </a:t>
            </a:r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nemarcate</a:t>
            </a:r>
            <a:r>
              <a:rPr lang="en-US" dirty="0" smtClean="0"/>
              <a:t> |N|−|M|.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F</a:t>
            </a:r>
            <a:r>
              <a:rPr lang="en-US" dirty="0" err="1" smtClean="0"/>
              <a:t>ie</a:t>
            </a:r>
            <a:r>
              <a:rPr lang="en-US" dirty="0" smtClean="0"/>
              <a:t> m un plaintext </a:t>
            </a:r>
            <a:r>
              <a:rPr lang="en-US" dirty="0" err="1" smtClean="0"/>
              <a:t>si</a:t>
            </a:r>
            <a:r>
              <a:rPr lang="en-US" dirty="0" smtClean="0"/>
              <a:t> o </a:t>
            </a:r>
            <a:r>
              <a:rPr lang="en-US" dirty="0" err="1" smtClean="0"/>
              <a:t>cheie</a:t>
            </a:r>
            <a:r>
              <a:rPr lang="en-US" dirty="0" smtClean="0"/>
              <a:t> k. </a:t>
            </a:r>
            <a:r>
              <a:rPr lang="en-US" dirty="0" err="1" smtClean="0"/>
              <a:t>Putem</a:t>
            </a:r>
            <a:r>
              <a:rPr lang="en-US" dirty="0" smtClean="0"/>
              <a:t> </a:t>
            </a:r>
            <a:r>
              <a:rPr lang="en-US" dirty="0" err="1" smtClean="0"/>
              <a:t>instantia</a:t>
            </a:r>
            <a:r>
              <a:rPr lang="en-US" dirty="0" smtClean="0"/>
              <a:t> </a:t>
            </a:r>
            <a:r>
              <a:rPr lang="en-US" dirty="0" err="1" smtClean="0"/>
              <a:t>valori</a:t>
            </a:r>
            <a:r>
              <a:rPr lang="en-US" dirty="0" smtClean="0"/>
              <a:t> ale OPF ”lazy”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producem</a:t>
            </a:r>
            <a:r>
              <a:rPr lang="en-US" dirty="0" smtClean="0"/>
              <a:t> un </a:t>
            </a:r>
            <a:r>
              <a:rPr lang="en-US" dirty="0" err="1" smtClean="0"/>
              <a:t>criptotext</a:t>
            </a:r>
            <a:r>
              <a:rPr lang="en-US" dirty="0" smtClean="0"/>
              <a:t> n ∈N </a:t>
            </a:r>
            <a:r>
              <a:rPr lang="en-US" dirty="0" err="1" smtClean="0"/>
              <a:t>cautand</a:t>
            </a:r>
            <a:r>
              <a:rPr lang="en-US" dirty="0" smtClean="0"/>
              <a:t> </a:t>
            </a:r>
            <a:r>
              <a:rPr lang="en-US" dirty="0" err="1" smtClean="0"/>
              <a:t>recursiv</a:t>
            </a:r>
            <a:r>
              <a:rPr lang="en-US" dirty="0" smtClean="0"/>
              <a:t> ın </a:t>
            </a:r>
            <a:r>
              <a:rPr lang="en-US" dirty="0" err="1" smtClean="0"/>
              <a:t>domeniu</a:t>
            </a:r>
            <a:r>
              <a:rPr lang="ro-RO" dirty="0" smtClean="0"/>
              <a:t>.</a:t>
            </a:r>
          </a:p>
          <a:p>
            <a:endParaRPr lang="en-US" dirty="0" smtClean="0"/>
          </a:p>
          <a:p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al m-lea </a:t>
            </a:r>
            <a:r>
              <a:rPr lang="en-US" dirty="0" err="1" smtClean="0"/>
              <a:t>punct</a:t>
            </a:r>
            <a:r>
              <a:rPr lang="en-US" dirty="0" smtClean="0"/>
              <a:t> din OPF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criptarea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m, </a:t>
            </a:r>
            <a:r>
              <a:rPr lang="en-US" dirty="0" err="1" smtClean="0"/>
              <a:t>trebuie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apelam</a:t>
            </a:r>
            <a:r>
              <a:rPr lang="en-US" dirty="0" smtClean="0"/>
              <a:t> </a:t>
            </a:r>
            <a:r>
              <a:rPr lang="en-US" dirty="0" err="1" smtClean="0"/>
              <a:t>recursiv</a:t>
            </a:r>
            <a:r>
              <a:rPr lang="ro-RO" dirty="0" smtClean="0"/>
              <a:t> algoritmul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punctele</a:t>
            </a:r>
            <a:r>
              <a:rPr lang="en-US" dirty="0" smtClean="0"/>
              <a:t> </a:t>
            </a:r>
            <a:r>
              <a:rPr lang="en-US" dirty="0" err="1" smtClean="0"/>
              <a:t>domeniului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mici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egale</a:t>
            </a:r>
            <a:r>
              <a:rPr lang="en-US" dirty="0" smtClean="0"/>
              <a:t> cu x </a:t>
            </a:r>
            <a:r>
              <a:rPr lang="en-US" dirty="0" err="1" smtClean="0"/>
              <a:t>si</a:t>
            </a:r>
            <a:r>
              <a:rPr lang="en-US" dirty="0" smtClean="0"/>
              <a:t> y.</a:t>
            </a:r>
            <a:endParaRPr lang="ro-RO" dirty="0" smtClean="0"/>
          </a:p>
          <a:p>
            <a:endParaRPr lang="en-US" dirty="0" smtClean="0"/>
          </a:p>
          <a:p>
            <a:r>
              <a:rPr lang="en-US" dirty="0" err="1" smtClean="0"/>
              <a:t>Cand</a:t>
            </a:r>
            <a:r>
              <a:rPr lang="en-US" dirty="0" smtClean="0"/>
              <a:t> </a:t>
            </a:r>
            <a:r>
              <a:rPr lang="en-US" dirty="0" err="1" smtClean="0"/>
              <a:t>domeniul</a:t>
            </a:r>
            <a:r>
              <a:rPr lang="en-US" dirty="0" smtClean="0"/>
              <a:t> are un </a:t>
            </a:r>
            <a:r>
              <a:rPr lang="en-US" dirty="0" err="1" smtClean="0"/>
              <a:t>singur</a:t>
            </a:r>
            <a:r>
              <a:rPr lang="en-US" dirty="0" smtClean="0"/>
              <a:t> </a:t>
            </a:r>
            <a:r>
              <a:rPr lang="en-US" dirty="0" err="1" smtClean="0"/>
              <a:t>punct</a:t>
            </a:r>
            <a:r>
              <a:rPr lang="en-US" dirty="0" smtClean="0"/>
              <a:t> </a:t>
            </a:r>
            <a:r>
              <a:rPr lang="en-US" dirty="0" err="1" smtClean="0"/>
              <a:t>ramas</a:t>
            </a:r>
            <a:r>
              <a:rPr lang="en-US" dirty="0" smtClean="0"/>
              <a:t>,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ro-RO" dirty="0" smtClean="0"/>
              <a:t>putea </a:t>
            </a:r>
            <a:r>
              <a:rPr lang="en-US" dirty="0" err="1" smtClean="0"/>
              <a:t>gasi</a:t>
            </a:r>
            <a:r>
              <a:rPr lang="en-US" dirty="0" smtClean="0"/>
              <a:t> </a:t>
            </a:r>
            <a:r>
              <a:rPr lang="en-US" dirty="0" err="1" smtClean="0"/>
              <a:t>criptotextul</a:t>
            </a:r>
            <a:r>
              <a:rPr lang="en-US" dirty="0" smtClean="0"/>
              <a:t> </a:t>
            </a:r>
            <a:r>
              <a:rPr lang="en-US" dirty="0" err="1" smtClean="0"/>
              <a:t>lui</a:t>
            </a:r>
            <a:r>
              <a:rPr lang="en-US" dirty="0" smtClean="0"/>
              <a:t> m. </a:t>
            </a:r>
            <a:r>
              <a:rPr lang="en-US" dirty="0" err="1" smtClean="0"/>
              <a:t>Alegem</a:t>
            </a:r>
            <a:r>
              <a:rPr lang="en-US" dirty="0" smtClean="0"/>
              <a:t> un </a:t>
            </a:r>
            <a:r>
              <a:rPr lang="en-US" dirty="0" err="1" smtClean="0"/>
              <a:t>punct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ıl</a:t>
            </a:r>
            <a:r>
              <a:rPr lang="en-US" dirty="0" smtClean="0"/>
              <a:t> </a:t>
            </a:r>
            <a:r>
              <a:rPr lang="en-US" dirty="0" err="1" smtClean="0"/>
              <a:t>returnam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Presupunem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ExtrMon</a:t>
            </a:r>
            <a:r>
              <a:rPr lang="en-US" dirty="0" smtClean="0"/>
              <a:t> </a:t>
            </a:r>
            <a:r>
              <a:rPr lang="en-US" dirty="0" err="1" smtClean="0"/>
              <a:t>returneaza</a:t>
            </a:r>
            <a:r>
              <a:rPr lang="en-US" dirty="0" smtClean="0"/>
              <a:t> </a:t>
            </a:r>
            <a:r>
              <a:rPr lang="en-US" dirty="0" err="1" smtClean="0"/>
              <a:t>monede</a:t>
            </a:r>
            <a:r>
              <a:rPr lang="en-US" dirty="0" smtClean="0"/>
              <a:t> cu </a:t>
            </a:r>
            <a:r>
              <a:rPr lang="en-US" dirty="0" err="1" smtClean="0"/>
              <a:t>adevarat</a:t>
            </a:r>
            <a:r>
              <a:rPr lang="en-US" dirty="0" smtClean="0"/>
              <a:t> </a:t>
            </a:r>
            <a:r>
              <a:rPr lang="en-US" dirty="0" err="1" smtClean="0"/>
              <a:t>aleator</a:t>
            </a:r>
            <a:r>
              <a:rPr lang="en-US" dirty="0" smtClean="0"/>
              <a:t> la </a:t>
            </a:r>
            <a:r>
              <a:rPr lang="en-US" dirty="0" err="1" smtClean="0"/>
              <a:t>ﬁecare</a:t>
            </a:r>
            <a:r>
              <a:rPr lang="en-US" dirty="0" smtClean="0"/>
              <a:t> input </a:t>
            </a:r>
            <a:r>
              <a:rPr lang="en-US" dirty="0" err="1" smtClean="0"/>
              <a:t>nou</a:t>
            </a:r>
            <a:r>
              <a:rPr lang="en-US" dirty="0" smtClean="0"/>
              <a:t>. </a:t>
            </a:r>
            <a:r>
              <a:rPr lang="en-US" dirty="0" err="1" smtClean="0"/>
              <a:t>Atunci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orice</a:t>
            </a:r>
            <a:r>
              <a:rPr lang="en-US" dirty="0" smtClean="0"/>
              <a:t> </a:t>
            </a:r>
            <a:r>
              <a:rPr lang="en-US" dirty="0" err="1" smtClean="0"/>
              <a:t>algoritm</a:t>
            </a:r>
            <a:r>
              <a:rPr lang="en-US" dirty="0" smtClean="0"/>
              <a:t> A (</a:t>
            </a:r>
            <a:r>
              <a:rPr lang="en-US" dirty="0" err="1" smtClean="0"/>
              <a:t>chiar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nelimitat</a:t>
            </a:r>
            <a:r>
              <a:rPr lang="en-US" dirty="0" smtClean="0"/>
              <a:t> computational)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avea</a:t>
            </a:r>
            <a:endParaRPr lang="en-US" dirty="0" smtClean="0"/>
          </a:p>
          <a:p>
            <a:r>
              <a:rPr lang="ro-RO" dirty="0" smtClean="0"/>
              <a:t> FORMULA</a:t>
            </a:r>
          </a:p>
          <a:p>
            <a:r>
              <a:rPr lang="en-US" dirty="0" err="1" smtClean="0"/>
              <a:t>unde</a:t>
            </a:r>
            <a:r>
              <a:rPr lang="en-US" dirty="0" smtClean="0"/>
              <a:t> </a:t>
            </a:r>
            <a:r>
              <a:rPr lang="en-US" dirty="0" err="1" smtClean="0"/>
              <a:t>g,g</a:t>
            </a:r>
            <a:r>
              <a:rPr lang="ro-RO" dirty="0" smtClean="0"/>
              <a:t>^{</a:t>
            </a:r>
            <a:r>
              <a:rPr lang="en-US" dirty="0" smtClean="0"/>
              <a:t>−1</a:t>
            </a:r>
            <a:r>
              <a:rPr lang="ro-RO" dirty="0" smtClean="0"/>
              <a:t>}</a:t>
            </a:r>
            <a:r>
              <a:rPr lang="en-US" dirty="0" smtClean="0"/>
              <a:t> e o </a:t>
            </a:r>
            <a:r>
              <a:rPr lang="en-US" dirty="0" err="1" smtClean="0"/>
              <a:t>functie</a:t>
            </a:r>
            <a:r>
              <a:rPr lang="en-US" dirty="0" smtClean="0"/>
              <a:t> random strict </a:t>
            </a:r>
            <a:r>
              <a:rPr lang="en-US" dirty="0" err="1" smtClean="0"/>
              <a:t>monotona</a:t>
            </a:r>
            <a:r>
              <a:rPr lang="en-US" dirty="0" smtClean="0"/>
              <a:t>, </a:t>
            </a:r>
            <a:r>
              <a:rPr lang="en-US" dirty="0" err="1" smtClean="0"/>
              <a:t>aleasa</a:t>
            </a:r>
            <a:r>
              <a:rPr lang="en-US" dirty="0" smtClean="0"/>
              <a:t> random din </a:t>
            </a:r>
            <a:r>
              <a:rPr lang="en-US" dirty="0" err="1" smtClean="0"/>
              <a:t>multimea</a:t>
            </a:r>
            <a:r>
              <a:rPr lang="en-US" dirty="0" smtClean="0"/>
              <a:t> OPF</a:t>
            </a:r>
            <a:r>
              <a:rPr lang="ro-RO" baseline="0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respectiv</a:t>
            </a:r>
            <a:r>
              <a:rPr lang="en-US" dirty="0" smtClean="0"/>
              <a:t> </a:t>
            </a:r>
            <a:r>
              <a:rPr lang="en-US" dirty="0" err="1" smtClean="0"/>
              <a:t>inversa</a:t>
            </a:r>
            <a:r>
              <a:rPr lang="en-US" dirty="0" smtClean="0"/>
              <a:t> </a:t>
            </a:r>
            <a:r>
              <a:rPr lang="en-US" dirty="0" err="1" smtClean="0"/>
              <a:t>acesteia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Aplicand</a:t>
            </a:r>
            <a:r>
              <a:rPr lang="en-US" dirty="0" smtClean="0"/>
              <a:t> </a:t>
            </a:r>
            <a:r>
              <a:rPr lang="en-US" dirty="0" err="1" smtClean="0"/>
              <a:t>legea</a:t>
            </a:r>
            <a:r>
              <a:rPr lang="en-US" dirty="0" smtClean="0"/>
              <a:t> </a:t>
            </a:r>
            <a:r>
              <a:rPr lang="en-US" dirty="0" err="1" smtClean="0"/>
              <a:t>pr</a:t>
            </a:r>
            <a:r>
              <a:rPr lang="ro-RO" dirty="0" smtClean="0"/>
              <a:t>o</a:t>
            </a:r>
            <a:r>
              <a:rPr lang="en-US" dirty="0" err="1" smtClean="0"/>
              <a:t>babilitatii</a:t>
            </a:r>
            <a:r>
              <a:rPr lang="en-US" dirty="0" smtClean="0"/>
              <a:t> </a:t>
            </a:r>
            <a:r>
              <a:rPr lang="en-US" dirty="0" err="1" smtClean="0"/>
              <a:t>conditionate</a:t>
            </a:r>
            <a:r>
              <a:rPr lang="en-US" dirty="0" smtClean="0"/>
              <a:t>, </a:t>
            </a:r>
            <a:r>
              <a:rPr lang="en-US" dirty="0" err="1" smtClean="0"/>
              <a:t>stiind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E2 </a:t>
            </a:r>
            <a:r>
              <a:rPr lang="en-US" dirty="0" err="1" smtClean="0"/>
              <a:t>si</a:t>
            </a:r>
            <a:r>
              <a:rPr lang="en-US" dirty="0" smtClean="0"/>
              <a:t> E3 </a:t>
            </a:r>
            <a:r>
              <a:rPr lang="en-US" dirty="0" err="1" smtClean="0"/>
              <a:t>sunt</a:t>
            </a:r>
            <a:r>
              <a:rPr lang="en-US" dirty="0" smtClean="0"/>
              <a:t> </a:t>
            </a:r>
            <a:r>
              <a:rPr lang="en-US" dirty="0" err="1" smtClean="0"/>
              <a:t>independente</a:t>
            </a:r>
            <a:r>
              <a:rPr lang="en-US" dirty="0" smtClean="0"/>
              <a:t>, </a:t>
            </a:r>
            <a:r>
              <a:rPr lang="ro-RO" dirty="0" smtClean="0"/>
              <a:t>vom</a:t>
            </a:r>
            <a:r>
              <a:rPr lang="ro-RO" baseline="0" dirty="0" smtClean="0"/>
              <a:t> obtine următoarele valori,iar apoi prin aplicare HGD obtinem rezultatul final, confirmând ipoteza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Se demonstreaza analoc pentru instantierea „lazy” </a:t>
            </a:r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ro-RO" sz="1200" dirty="0" smtClean="0">
                <a:solidFill>
                  <a:schemeClr val="bg1"/>
                </a:solidFill>
                <a:latin typeface="Trebuchet MS" pitchFamily="34" charset="0"/>
              </a:rPr>
              <a:t>are utilizează</a:t>
            </a:r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Trebuchet MS" pitchFamily="34" charset="0"/>
              </a:rPr>
              <a:t>distribu</a:t>
            </a:r>
            <a:r>
              <a:rPr lang="ro-RO" sz="1200" dirty="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ro-RO" sz="12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latin typeface="Trebuchet MS" pitchFamily="34" charset="0"/>
              </a:rPr>
              <a:t>hipergeometric</a:t>
            </a:r>
            <a:r>
              <a:rPr lang="ro-RO" sz="1200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12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sz="1200" dirty="0" smtClean="0">
                <a:solidFill>
                  <a:schemeClr val="bg1"/>
                </a:solidFill>
                <a:latin typeface="Trebuchet MS" pitchFamily="34" charset="0"/>
              </a:rPr>
              <a:t>negativă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20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Demonstratia</a:t>
            </a:r>
            <a:r>
              <a:rPr lang="ro-RO" baseline="0" dirty="0" smtClean="0"/>
              <a:t> IND-CPA va  presupune analiza algoritmului urmator </a:t>
            </a:r>
          </a:p>
          <a:p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acest</a:t>
            </a:r>
            <a:r>
              <a:rPr lang="en-US" dirty="0" smtClean="0"/>
              <a:t> </a:t>
            </a:r>
            <a:r>
              <a:rPr lang="en-US" dirty="0" err="1" smtClean="0"/>
              <a:t>atac</a:t>
            </a:r>
            <a:r>
              <a:rPr lang="en-US" dirty="0" smtClean="0"/>
              <a:t> am </a:t>
            </a:r>
            <a:r>
              <a:rPr lang="en-US" dirty="0" err="1" smtClean="0"/>
              <a:t>observat</a:t>
            </a:r>
            <a:r>
              <a:rPr lang="en-US" dirty="0" smtClean="0"/>
              <a:t> </a:t>
            </a:r>
            <a:r>
              <a:rPr lang="en-US" dirty="0" err="1" smtClean="0"/>
              <a:t>faptul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orice</a:t>
            </a:r>
            <a:r>
              <a:rPr lang="en-US" dirty="0" smtClean="0"/>
              <a:t> schema </a:t>
            </a:r>
            <a:r>
              <a:rPr lang="en-US" dirty="0" err="1" smtClean="0"/>
              <a:t>practica</a:t>
            </a:r>
            <a:r>
              <a:rPr lang="en-US" dirty="0" smtClean="0"/>
              <a:t> de OPE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permite</a:t>
            </a:r>
            <a:r>
              <a:rPr lang="en-US" dirty="0" smtClean="0"/>
              <a:t> </a:t>
            </a:r>
            <a:r>
              <a:rPr lang="en-US" dirty="0" err="1" smtClean="0"/>
              <a:t>aﬂarea</a:t>
            </a:r>
            <a:r>
              <a:rPr lang="en-US" dirty="0" smtClean="0"/>
              <a:t> </a:t>
            </a:r>
            <a:r>
              <a:rPr lang="en-US" dirty="0" err="1" smtClean="0"/>
              <a:t>aproximativa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a </a:t>
            </a:r>
            <a:r>
              <a:rPr lang="en-US" dirty="0" err="1" smtClean="0"/>
              <a:t>distantelor</a:t>
            </a:r>
            <a:r>
              <a:rPr lang="en-US" dirty="0" smtClean="0"/>
              <a:t> </a:t>
            </a:r>
            <a:r>
              <a:rPr lang="en-US" dirty="0" err="1" smtClean="0"/>
              <a:t>dintre</a:t>
            </a:r>
            <a:r>
              <a:rPr lang="en-US" dirty="0" smtClean="0"/>
              <a:t> </a:t>
            </a:r>
            <a:r>
              <a:rPr lang="en-US" dirty="0" err="1" smtClean="0"/>
              <a:t>texte</a:t>
            </a:r>
            <a:r>
              <a:rPr lang="en-US" dirty="0" smtClean="0"/>
              <a:t>, nu </a:t>
            </a:r>
            <a:r>
              <a:rPr lang="en-US" dirty="0" err="1" smtClean="0"/>
              <a:t>doar</a:t>
            </a:r>
            <a:r>
              <a:rPr lang="en-US" dirty="0" smtClean="0"/>
              <a:t> </a:t>
            </a:r>
            <a:r>
              <a:rPr lang="en-US" dirty="0" err="1" smtClean="0"/>
              <a:t>ordinea</a:t>
            </a:r>
            <a:r>
              <a:rPr lang="en-US" dirty="0" smtClean="0"/>
              <a:t> </a:t>
            </a:r>
            <a:r>
              <a:rPr lang="en-US" dirty="0" err="1" smtClean="0"/>
              <a:t>acestora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59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</a:t>
            </a:r>
            <a:r>
              <a:rPr lang="en-US" dirty="0" err="1" smtClean="0"/>
              <a:t>viitor</a:t>
            </a:r>
            <a:r>
              <a:rPr lang="en-US" dirty="0" smtClean="0"/>
              <a:t> </a:t>
            </a:r>
            <a:r>
              <a:rPr lang="en-US" dirty="0" err="1" smtClean="0"/>
              <a:t>aplicatiile</a:t>
            </a:r>
            <a:r>
              <a:rPr lang="en-US" dirty="0" smtClean="0"/>
              <a:t> </a:t>
            </a:r>
            <a:r>
              <a:rPr lang="en-US" dirty="0" err="1" smtClean="0"/>
              <a:t>vor</a:t>
            </a:r>
            <a:r>
              <a:rPr lang="en-US" dirty="0" smtClean="0"/>
              <a:t> </a:t>
            </a:r>
            <a:r>
              <a:rPr lang="en-US" dirty="0" err="1" smtClean="0"/>
              <a:t>gravita</a:t>
            </a:r>
            <a:r>
              <a:rPr lang="ro-RO" baseline="0" dirty="0" smtClean="0"/>
              <a:t> </a:t>
            </a:r>
            <a:r>
              <a:rPr lang="en-US" dirty="0" smtClean="0"/>
              <a:t>ın </a:t>
            </a:r>
            <a:r>
              <a:rPr lang="en-US" dirty="0" err="1" smtClean="0"/>
              <a:t>jurul</a:t>
            </a:r>
            <a:r>
              <a:rPr lang="en-US" dirty="0" smtClean="0"/>
              <a:t> </a:t>
            </a:r>
            <a:r>
              <a:rPr lang="en-US" dirty="0" err="1" smtClean="0"/>
              <a:t>procesarii</a:t>
            </a:r>
            <a:r>
              <a:rPr lang="en-US" dirty="0" smtClean="0"/>
              <a:t> de date </a:t>
            </a:r>
            <a:r>
              <a:rPr lang="en-US" dirty="0" err="1" smtClean="0"/>
              <a:t>criptate</a:t>
            </a:r>
            <a:r>
              <a:rPr lang="en-US" dirty="0" smtClean="0"/>
              <a:t> de </a:t>
            </a:r>
            <a:r>
              <a:rPr lang="en-US" dirty="0" err="1" smtClean="0"/>
              <a:t>ﬁecare</a:t>
            </a:r>
            <a:r>
              <a:rPr lang="en-US" dirty="0" smtClean="0"/>
              <a:t> data </a:t>
            </a:r>
            <a:r>
              <a:rPr lang="en-US" dirty="0" err="1" smtClean="0"/>
              <a:t>cand</a:t>
            </a:r>
            <a:r>
              <a:rPr lang="en-US" dirty="0" smtClean="0"/>
              <a:t> </a:t>
            </a:r>
            <a:r>
              <a:rPr lang="en-US" dirty="0" err="1" smtClean="0"/>
              <a:t>va</a:t>
            </a:r>
            <a:r>
              <a:rPr lang="en-US" dirty="0" smtClean="0"/>
              <a:t> ﬁ </a:t>
            </a:r>
            <a:r>
              <a:rPr lang="en-US" dirty="0" err="1" smtClean="0"/>
              <a:t>posibil</a:t>
            </a:r>
            <a:r>
              <a:rPr lang="en-US" dirty="0" smtClean="0"/>
              <a:t> </a:t>
            </a:r>
            <a:r>
              <a:rPr lang="en-US" dirty="0" err="1" smtClean="0"/>
              <a:t>datorita</a:t>
            </a:r>
            <a:r>
              <a:rPr lang="en-US" dirty="0" smtClean="0"/>
              <a:t> </a:t>
            </a:r>
            <a:r>
              <a:rPr lang="en-US" dirty="0" err="1" smtClean="0"/>
              <a:t>beneﬁciilor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care le </a:t>
            </a:r>
            <a:r>
              <a:rPr lang="en-US" dirty="0" err="1" smtClean="0"/>
              <a:t>aduce</a:t>
            </a:r>
            <a:r>
              <a:rPr lang="en-US" dirty="0" smtClean="0"/>
              <a:t>: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clientii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providerii</a:t>
            </a:r>
            <a:r>
              <a:rPr lang="en-US" dirty="0" smtClean="0"/>
              <a:t> de </a:t>
            </a:r>
            <a:r>
              <a:rPr lang="en-US" dirty="0" err="1" smtClean="0"/>
              <a:t>servicii</a:t>
            </a:r>
            <a:r>
              <a:rPr lang="en-US" dirty="0" smtClean="0"/>
              <a:t> de Cloud </a:t>
            </a:r>
            <a:r>
              <a:rPr lang="en-US" dirty="0" err="1" smtClean="0"/>
              <a:t>vor</a:t>
            </a:r>
            <a:r>
              <a:rPr lang="en-US" dirty="0" smtClean="0"/>
              <a:t> ﬁ </a:t>
            </a:r>
            <a:r>
              <a:rPr lang="en-US" dirty="0" err="1" smtClean="0"/>
              <a:t>protejati</a:t>
            </a:r>
            <a:r>
              <a:rPr lang="en-US" dirty="0" smtClean="0"/>
              <a:t> de </a:t>
            </a:r>
            <a:r>
              <a:rPr lang="en-US" dirty="0" err="1" smtClean="0"/>
              <a:t>furtul</a:t>
            </a:r>
            <a:r>
              <a:rPr lang="en-US" dirty="0" smtClean="0"/>
              <a:t> informational </a:t>
            </a:r>
            <a:r>
              <a:rPr lang="en-US" dirty="0" err="1" smtClean="0"/>
              <a:t>sau</a:t>
            </a:r>
            <a:r>
              <a:rPr lang="en-US" dirty="0" smtClean="0"/>
              <a:t> de </a:t>
            </a:r>
            <a:r>
              <a:rPr lang="en-US" dirty="0" err="1" smtClean="0"/>
              <a:t>atacatori</a:t>
            </a:r>
            <a:r>
              <a:rPr lang="en-US" dirty="0" smtClean="0"/>
              <a:t> care </a:t>
            </a:r>
            <a:r>
              <a:rPr lang="en-US" dirty="0" err="1" smtClean="0"/>
              <a:t>acceseaza</a:t>
            </a:r>
            <a:r>
              <a:rPr lang="en-US" dirty="0" smtClean="0"/>
              <a:t> </a:t>
            </a:r>
            <a:r>
              <a:rPr lang="en-US" dirty="0" err="1" smtClean="0"/>
              <a:t>datele</a:t>
            </a:r>
            <a:r>
              <a:rPr lang="en-US" dirty="0" smtClean="0"/>
              <a:t> </a:t>
            </a:r>
            <a:r>
              <a:rPr lang="en-US" dirty="0" err="1" smtClean="0"/>
              <a:t>sensibile</a:t>
            </a:r>
            <a:r>
              <a:rPr lang="en-US" dirty="0" smtClean="0"/>
              <a:t> ale </a:t>
            </a:r>
            <a:r>
              <a:rPr lang="en-US" dirty="0" err="1" smtClean="0"/>
              <a:t>clientilor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82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Totul</a:t>
            </a:r>
            <a:r>
              <a:rPr lang="ro-RO" baseline="0" dirty="0" smtClean="0"/>
              <a:t> in jurul nostru este informatie, iar pentru a o putea procesa, transformam informatiile in date. Prelucrarea datelor aduce numeroase provocări: analiza, stocare, cautari, transfer, si confidentialitate. Aproximativ 30% din userii care utilizeaza stocarea datelor in cloud, au uploadat date confidentiale.</a:t>
            </a:r>
            <a:endParaRPr lang="ro-RO" dirty="0" smtClean="0"/>
          </a:p>
          <a:p>
            <a:r>
              <a:rPr lang="en-US" dirty="0" err="1" smtClean="0"/>
              <a:t>Costurile</a:t>
            </a:r>
            <a:r>
              <a:rPr lang="en-US" dirty="0" smtClean="0"/>
              <a:t> </a:t>
            </a:r>
            <a:r>
              <a:rPr lang="en-US" dirty="0" err="1" smtClean="0"/>
              <a:t>datelor</a:t>
            </a:r>
            <a:r>
              <a:rPr lang="en-US" dirty="0" smtClean="0"/>
              <a:t> compromise ın </a:t>
            </a:r>
            <a:r>
              <a:rPr lang="en-US" dirty="0" err="1" smtClean="0"/>
              <a:t>urma</a:t>
            </a:r>
            <a:r>
              <a:rPr lang="en-US" dirty="0" smtClean="0"/>
              <a:t> </a:t>
            </a:r>
            <a:r>
              <a:rPr lang="en-US" dirty="0" err="1" smtClean="0"/>
              <a:t>atacurilor</a:t>
            </a:r>
            <a:r>
              <a:rPr lang="en-US" dirty="0" smtClean="0"/>
              <a:t> </a:t>
            </a:r>
            <a:r>
              <a:rPr lang="en-US" dirty="0" err="1" smtClean="0"/>
              <a:t>informatice</a:t>
            </a:r>
            <a:r>
              <a:rPr lang="en-US" dirty="0" smtClean="0"/>
              <a:t> </a:t>
            </a:r>
            <a:r>
              <a:rPr lang="en-US" dirty="0" err="1" smtClean="0"/>
              <a:t>cresc</a:t>
            </a:r>
            <a:r>
              <a:rPr lang="en-US" dirty="0" smtClean="0"/>
              <a:t> </a:t>
            </a:r>
            <a:r>
              <a:rPr lang="ro-RO" dirty="0" smtClean="0"/>
              <a:t>în</a:t>
            </a:r>
            <a:r>
              <a:rPr lang="ro-RO" baseline="0" dirty="0" smtClean="0"/>
              <a:t> continuu, iar aici avem costul mediu al unui atac informatic in fiecare domeniu.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5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en-US" dirty="0" err="1" smtClean="0"/>
              <a:t>posibila</a:t>
            </a:r>
            <a:r>
              <a:rPr lang="en-US" dirty="0" smtClean="0"/>
              <a:t> </a:t>
            </a:r>
            <a:r>
              <a:rPr lang="en-US" dirty="0" err="1" smtClean="0"/>
              <a:t>solutie</a:t>
            </a:r>
            <a:r>
              <a:rPr lang="en-US" dirty="0" smtClean="0"/>
              <a:t> a </a:t>
            </a:r>
            <a:r>
              <a:rPr lang="en-US" dirty="0" err="1" smtClean="0"/>
              <a:t>acestei</a:t>
            </a:r>
            <a:r>
              <a:rPr lang="en-US" dirty="0" smtClean="0"/>
              <a:t> </a:t>
            </a:r>
            <a:r>
              <a:rPr lang="en-US" dirty="0" err="1" smtClean="0"/>
              <a:t>probleme</a:t>
            </a:r>
            <a:r>
              <a:rPr lang="en-US" dirty="0" smtClean="0"/>
              <a:t> </a:t>
            </a:r>
            <a:r>
              <a:rPr lang="en-US" dirty="0" err="1" smtClean="0"/>
              <a:t>poate</a:t>
            </a:r>
            <a:r>
              <a:rPr lang="en-US" dirty="0" smtClean="0"/>
              <a:t> ﬁ </a:t>
            </a:r>
            <a:r>
              <a:rPr lang="en-US" dirty="0" err="1" smtClean="0"/>
              <a:t>stocarea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server a </a:t>
            </a:r>
            <a:r>
              <a:rPr lang="en-US" dirty="0" err="1" smtClean="0"/>
              <a:t>datelor</a:t>
            </a:r>
            <a:r>
              <a:rPr lang="en-US" dirty="0" smtClean="0"/>
              <a:t> </a:t>
            </a:r>
            <a:r>
              <a:rPr lang="en-US" dirty="0" err="1" smtClean="0"/>
              <a:t>criptate</a:t>
            </a:r>
            <a:r>
              <a:rPr lang="en-US" dirty="0" smtClean="0"/>
              <a:t>. </a:t>
            </a:r>
            <a:r>
              <a:rPr lang="ro-RO" dirty="0" smtClean="0"/>
              <a:t>Dar pentru a pastra</a:t>
            </a:r>
            <a:r>
              <a:rPr lang="ro-RO" baseline="0" dirty="0" smtClean="0"/>
              <a:t> aceeasi paraetri de eficienta, va trebui sa putem asigura executarea</a:t>
            </a:r>
            <a:r>
              <a:rPr lang="en-US" dirty="0" smtClean="0"/>
              <a:t> </a:t>
            </a:r>
            <a:r>
              <a:rPr lang="en-US" dirty="0" err="1" smtClean="0"/>
              <a:t>operatiil</a:t>
            </a:r>
            <a:r>
              <a:rPr lang="ro-RO" dirty="0" smtClean="0"/>
              <a:t>or</a:t>
            </a:r>
            <a:r>
              <a:rPr lang="en-US" dirty="0" smtClean="0"/>
              <a:t> </a:t>
            </a:r>
            <a:r>
              <a:rPr lang="en-US" dirty="0" err="1" smtClean="0"/>
              <a:t>uzuale</a:t>
            </a:r>
            <a:r>
              <a:rPr lang="en-US" dirty="0" smtClean="0"/>
              <a:t> (MIN, MAX, COUNT, ORDER BY </a:t>
            </a:r>
            <a:r>
              <a:rPr lang="en-US" dirty="0" err="1" smtClean="0"/>
              <a:t>sau</a:t>
            </a:r>
            <a:r>
              <a:rPr lang="en-US" dirty="0" smtClean="0"/>
              <a:t> GROUP BY) ın </a:t>
            </a:r>
            <a:r>
              <a:rPr lang="en-US" dirty="0" err="1" smtClean="0"/>
              <a:t>timp</a:t>
            </a:r>
            <a:r>
              <a:rPr lang="en-US" dirty="0" smtClean="0"/>
              <a:t> </a:t>
            </a:r>
            <a:r>
              <a:rPr lang="en-US" dirty="0" err="1" smtClean="0"/>
              <a:t>optim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Tema</a:t>
            </a:r>
            <a:r>
              <a:rPr lang="en-US" dirty="0" smtClean="0"/>
              <a:t> </a:t>
            </a:r>
            <a:r>
              <a:rPr lang="en-US" dirty="0" err="1" smtClean="0"/>
              <a:t>propusa</a:t>
            </a:r>
            <a:r>
              <a:rPr lang="en-US" dirty="0" smtClean="0"/>
              <a:t> ın </a:t>
            </a:r>
            <a:r>
              <a:rPr lang="en-US" dirty="0" err="1" smtClean="0"/>
              <a:t>aceasta</a:t>
            </a:r>
            <a:r>
              <a:rPr lang="en-US" dirty="0" smtClean="0"/>
              <a:t> </a:t>
            </a:r>
            <a:r>
              <a:rPr lang="en-US" dirty="0" err="1" smtClean="0"/>
              <a:t>lucrare</a:t>
            </a:r>
            <a:r>
              <a:rPr lang="en-US" dirty="0" smtClean="0"/>
              <a:t>, </a:t>
            </a:r>
            <a:r>
              <a:rPr lang="en-US" dirty="0" err="1" smtClean="0"/>
              <a:t>schemele</a:t>
            </a:r>
            <a:r>
              <a:rPr lang="en-US" dirty="0" smtClean="0"/>
              <a:t> de </a:t>
            </a:r>
            <a:r>
              <a:rPr lang="en-US" dirty="0" err="1" smtClean="0"/>
              <a:t>criptare</a:t>
            </a:r>
            <a:r>
              <a:rPr lang="en-US" dirty="0" smtClean="0"/>
              <a:t> strict </a:t>
            </a:r>
            <a:r>
              <a:rPr lang="en-US" dirty="0" err="1" smtClean="0"/>
              <a:t>monotona</a:t>
            </a:r>
            <a:r>
              <a:rPr lang="en-US" dirty="0" smtClean="0"/>
              <a:t>, </a:t>
            </a:r>
            <a:r>
              <a:rPr lang="en-US" dirty="0" err="1" smtClean="0"/>
              <a:t>sunt</a:t>
            </a:r>
            <a:r>
              <a:rPr lang="en-US" dirty="0" smtClean="0"/>
              <a:t> o </a:t>
            </a:r>
            <a:r>
              <a:rPr lang="en-US" dirty="0" err="1" smtClean="0"/>
              <a:t>alternativa</a:t>
            </a:r>
            <a:r>
              <a:rPr lang="en-US" dirty="0" smtClean="0"/>
              <a:t> </a:t>
            </a:r>
            <a:r>
              <a:rPr lang="en-US" dirty="0" err="1" smtClean="0"/>
              <a:t>noua</a:t>
            </a:r>
            <a:r>
              <a:rPr lang="en-US" dirty="0" smtClean="0"/>
              <a:t> ın </a:t>
            </a:r>
            <a:r>
              <a:rPr lang="en-US" dirty="0" err="1" smtClean="0"/>
              <a:t>domeniul</a:t>
            </a:r>
            <a:r>
              <a:rPr lang="en-US" dirty="0" smtClean="0"/>
              <a:t> </a:t>
            </a:r>
            <a:r>
              <a:rPr lang="en-US" dirty="0" err="1" smtClean="0"/>
              <a:t>securitatii</a:t>
            </a:r>
            <a:r>
              <a:rPr lang="en-US" dirty="0" smtClean="0"/>
              <a:t> </a:t>
            </a:r>
            <a:r>
              <a:rPr lang="en-US" dirty="0" err="1" smtClean="0"/>
              <a:t>informatice</a:t>
            </a:r>
            <a:r>
              <a:rPr lang="en-US" dirty="0" smtClean="0"/>
              <a:t>, </a:t>
            </a:r>
            <a:r>
              <a:rPr lang="en-US" dirty="0" err="1" smtClean="0"/>
              <a:t>iar</a:t>
            </a:r>
            <a:r>
              <a:rPr lang="en-US" dirty="0" smtClean="0"/>
              <a:t> </a:t>
            </a:r>
            <a:r>
              <a:rPr lang="en-US" dirty="0" err="1" smtClean="0"/>
              <a:t>acestea</a:t>
            </a:r>
            <a:r>
              <a:rPr lang="en-US" dirty="0" smtClean="0"/>
              <a:t> pot ﬁ </a:t>
            </a:r>
            <a:r>
              <a:rPr lang="en-US" dirty="0" err="1" smtClean="0"/>
              <a:t>asociate</a:t>
            </a:r>
            <a:r>
              <a:rPr lang="en-US" dirty="0" smtClean="0"/>
              <a:t> </a:t>
            </a:r>
            <a:r>
              <a:rPr lang="en-US" dirty="0" err="1" smtClean="0"/>
              <a:t>diverselor</a:t>
            </a:r>
            <a:r>
              <a:rPr lang="en-US" dirty="0" smtClean="0"/>
              <a:t> </a:t>
            </a:r>
            <a:r>
              <a:rPr lang="en-US" dirty="0" err="1" smtClean="0"/>
              <a:t>aplicatii</a:t>
            </a:r>
            <a:r>
              <a:rPr lang="en-US" dirty="0" smtClean="0"/>
              <a:t>, ın care </a:t>
            </a:r>
            <a:r>
              <a:rPr lang="en-US" dirty="0" err="1" smtClean="0"/>
              <a:t>atacatorul</a:t>
            </a:r>
            <a:r>
              <a:rPr lang="en-US" dirty="0" smtClean="0"/>
              <a:t> </a:t>
            </a:r>
            <a:r>
              <a:rPr lang="en-US" dirty="0" err="1" smtClean="0"/>
              <a:t>poate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acceseze</a:t>
            </a:r>
            <a:r>
              <a:rPr lang="en-US" dirty="0" smtClean="0"/>
              <a:t> </a:t>
            </a:r>
            <a:r>
              <a:rPr lang="en-US" dirty="0" err="1" smtClean="0"/>
              <a:t>datele</a:t>
            </a:r>
            <a:r>
              <a:rPr lang="en-US" dirty="0" smtClean="0"/>
              <a:t> </a:t>
            </a:r>
            <a:r>
              <a:rPr lang="en-US" dirty="0" err="1" smtClean="0"/>
              <a:t>stocate</a:t>
            </a:r>
            <a:r>
              <a:rPr lang="en-US" dirty="0" smtClean="0"/>
              <a:t>, </a:t>
            </a:r>
            <a:r>
              <a:rPr lang="en-US" dirty="0" err="1" smtClean="0"/>
              <a:t>dar</a:t>
            </a:r>
            <a:r>
              <a:rPr lang="en-US" dirty="0" smtClean="0"/>
              <a:t> nu are </a:t>
            </a:r>
            <a:r>
              <a:rPr lang="en-US" dirty="0" err="1" smtClean="0"/>
              <a:t>nicio</a:t>
            </a:r>
            <a:r>
              <a:rPr lang="en-US" dirty="0" smtClean="0"/>
              <a:t> </a:t>
            </a:r>
            <a:r>
              <a:rPr lang="en-US" dirty="0" err="1" smtClean="0"/>
              <a:t>informatie</a:t>
            </a:r>
            <a:r>
              <a:rPr lang="en-US" dirty="0" smtClean="0"/>
              <a:t> a priori </a:t>
            </a:r>
            <a:r>
              <a:rPr lang="en-US" dirty="0" err="1" smtClean="0"/>
              <a:t>despre</a:t>
            </a:r>
            <a:r>
              <a:rPr lang="en-US" dirty="0" smtClean="0"/>
              <a:t> </a:t>
            </a:r>
            <a:r>
              <a:rPr lang="en-US" dirty="0" err="1" smtClean="0"/>
              <a:t>domeniul</a:t>
            </a:r>
            <a:r>
              <a:rPr lang="en-US" dirty="0" smtClean="0"/>
              <a:t> ın care se </a:t>
            </a:r>
            <a:r>
              <a:rPr lang="en-US" dirty="0" err="1" smtClean="0"/>
              <a:t>gasesc</a:t>
            </a:r>
            <a:r>
              <a:rPr lang="en-US" dirty="0" smtClean="0"/>
              <a:t> </a:t>
            </a:r>
            <a:r>
              <a:rPr lang="en-US" dirty="0" err="1" smtClean="0"/>
              <a:t>textele</a:t>
            </a:r>
            <a:r>
              <a:rPr lang="en-US" dirty="0" smtClean="0"/>
              <a:t> </a:t>
            </a:r>
            <a:r>
              <a:rPr lang="en-US" dirty="0" err="1" smtClean="0"/>
              <a:t>clare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despre</a:t>
            </a:r>
            <a:r>
              <a:rPr lang="en-US" dirty="0" smtClean="0"/>
              <a:t> </a:t>
            </a:r>
            <a:r>
              <a:rPr lang="en-US" dirty="0" err="1" smtClean="0"/>
              <a:t>distributia</a:t>
            </a:r>
            <a:r>
              <a:rPr lang="en-US" dirty="0" smtClean="0"/>
              <a:t> </a:t>
            </a:r>
            <a:r>
              <a:rPr lang="en-US" dirty="0" err="1" smtClean="0"/>
              <a:t>acestora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1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dirty="0" smtClean="0"/>
              <a:t>Acesta</a:t>
            </a:r>
            <a:r>
              <a:rPr lang="ro-RO" baseline="0" dirty="0" smtClean="0"/>
              <a:t> este cuprinsul lucrarii / img de ansamblu.</a:t>
            </a:r>
            <a:endParaRPr lang="ro-R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64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Criprograﬁa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studiul</a:t>
            </a:r>
            <a:r>
              <a:rPr lang="en-US" dirty="0" smtClean="0"/>
              <a:t> </a:t>
            </a:r>
            <a:r>
              <a:rPr lang="en-US" dirty="0" err="1" smtClean="0"/>
              <a:t>tehnicilor</a:t>
            </a:r>
            <a:r>
              <a:rPr lang="en-US" dirty="0" smtClean="0"/>
              <a:t> </a:t>
            </a:r>
            <a:r>
              <a:rPr lang="en-US" dirty="0" err="1" smtClean="0"/>
              <a:t>matematice</a:t>
            </a:r>
            <a:r>
              <a:rPr lang="en-US" dirty="0" smtClean="0"/>
              <a:t> care se </a:t>
            </a:r>
            <a:r>
              <a:rPr lang="en-US" dirty="0" err="1" smtClean="0"/>
              <a:t>ocupa</a:t>
            </a:r>
            <a:r>
              <a:rPr lang="en-US" dirty="0" smtClean="0"/>
              <a:t> de </a:t>
            </a:r>
            <a:r>
              <a:rPr lang="en-US" dirty="0" err="1" smtClean="0"/>
              <a:t>urmatoarele</a:t>
            </a:r>
            <a:r>
              <a:rPr lang="en-US" dirty="0" smtClean="0"/>
              <a:t> </a:t>
            </a:r>
            <a:r>
              <a:rPr lang="en-US" dirty="0" err="1" smtClean="0"/>
              <a:t>aspecte</a:t>
            </a:r>
            <a:r>
              <a:rPr lang="en-US" dirty="0" smtClean="0"/>
              <a:t> ale </a:t>
            </a:r>
            <a:r>
              <a:rPr lang="en-US" dirty="0" err="1" smtClean="0"/>
              <a:t>securitatii</a:t>
            </a:r>
            <a:r>
              <a:rPr lang="en-US" dirty="0" smtClean="0"/>
              <a:t> </a:t>
            </a:r>
            <a:r>
              <a:rPr lang="en-US" dirty="0" err="1" smtClean="0"/>
              <a:t>informatiei</a:t>
            </a:r>
            <a:r>
              <a:rPr lang="en-US" dirty="0" smtClean="0"/>
              <a:t>: </a:t>
            </a:r>
            <a:endParaRPr lang="ro-RO" dirty="0" smtClean="0"/>
          </a:p>
          <a:p>
            <a:r>
              <a:rPr lang="ro-RO" dirty="0" smtClean="0"/>
              <a:t>	-</a:t>
            </a:r>
            <a:r>
              <a:rPr lang="en-US" dirty="0" err="1" smtClean="0"/>
              <a:t>conﬁdentialitatea</a:t>
            </a:r>
            <a:r>
              <a:rPr lang="ro-RO" dirty="0" smtClean="0"/>
              <a:t> (proprietatea de a pastra secretul informatiei, astfel</a:t>
            </a:r>
            <a:r>
              <a:rPr lang="ro-RO" baseline="0" dirty="0" smtClean="0"/>
              <a:t> </a:t>
            </a:r>
            <a:r>
              <a:rPr lang="ro-RO" dirty="0" smtClean="0"/>
              <a:t>ıncat aceasta sa ﬁe utilizata numai de catre persoane autorizarte)</a:t>
            </a:r>
            <a:r>
              <a:rPr lang="en-US" dirty="0" smtClean="0"/>
              <a:t>, </a:t>
            </a:r>
            <a:endParaRPr lang="ro-RO" dirty="0" smtClean="0"/>
          </a:p>
          <a:p>
            <a:r>
              <a:rPr lang="ro-RO" dirty="0" smtClean="0"/>
              <a:t>	-</a:t>
            </a:r>
            <a:r>
              <a:rPr lang="en-US" dirty="0" err="1" smtClean="0"/>
              <a:t>autentiﬁcarea</a:t>
            </a:r>
            <a:r>
              <a:rPr lang="ro-RO" dirty="0" smtClean="0"/>
              <a:t> (proprietatea de a identiﬁca o entitate conform anumitor standarde)</a:t>
            </a:r>
            <a:r>
              <a:rPr lang="en-US" dirty="0" smtClean="0"/>
              <a:t>, </a:t>
            </a:r>
            <a:endParaRPr lang="ro-RO" dirty="0" smtClean="0"/>
          </a:p>
          <a:p>
            <a:r>
              <a:rPr lang="ro-RO" dirty="0" smtClean="0"/>
              <a:t>	-</a:t>
            </a:r>
            <a:r>
              <a:rPr lang="en-US" dirty="0" smtClean="0"/>
              <a:t>n</a:t>
            </a:r>
            <a:r>
              <a:rPr lang="ro-RO" dirty="0" smtClean="0"/>
              <a:t>e</a:t>
            </a:r>
            <a:r>
              <a:rPr lang="en-US" dirty="0" err="1" smtClean="0"/>
              <a:t>repudierea</a:t>
            </a:r>
            <a:r>
              <a:rPr lang="en-US" dirty="0" smtClean="0"/>
              <a:t> </a:t>
            </a:r>
            <a:r>
              <a:rPr lang="en-US" dirty="0" err="1" smtClean="0"/>
              <a:t>mesajelor</a:t>
            </a:r>
            <a:r>
              <a:rPr lang="ro-RO" dirty="0" smtClean="0"/>
              <a:t> (</a:t>
            </a:r>
            <a:r>
              <a:rPr lang="it-IT" dirty="0" smtClean="0"/>
              <a:t>proprietatea care previne negarea unor evenimente anterioare</a:t>
            </a:r>
            <a:r>
              <a:rPr lang="ro-RO" dirty="0" smtClean="0"/>
              <a:t>),</a:t>
            </a:r>
            <a:r>
              <a:rPr lang="en-US" dirty="0" smtClean="0"/>
              <a:t> </a:t>
            </a:r>
            <a:endParaRPr lang="ro-RO" dirty="0" smtClean="0"/>
          </a:p>
          <a:p>
            <a:r>
              <a:rPr lang="ro-RO" dirty="0" smtClean="0"/>
              <a:t>	-</a:t>
            </a:r>
            <a:r>
              <a:rPr lang="en-US" dirty="0" err="1" smtClean="0"/>
              <a:t>integritatea</a:t>
            </a:r>
            <a:r>
              <a:rPr lang="en-US" dirty="0" smtClean="0"/>
              <a:t> </a:t>
            </a:r>
            <a:r>
              <a:rPr lang="en-US" dirty="0" err="1" smtClean="0"/>
              <a:t>datelor</a:t>
            </a:r>
            <a:r>
              <a:rPr lang="ro-RO" dirty="0" smtClean="0"/>
              <a:t> (</a:t>
            </a:r>
            <a:r>
              <a:rPr lang="it-IT" dirty="0" smtClean="0"/>
              <a:t>proprietatea de a evita orice modiﬁcare</a:t>
            </a:r>
            <a:r>
              <a:rPr lang="ro-RO" dirty="0" smtClean="0"/>
              <a:t> </a:t>
            </a:r>
            <a:r>
              <a:rPr lang="it-IT" dirty="0" smtClean="0"/>
              <a:t>neautorizata a informatiei</a:t>
            </a:r>
            <a:r>
              <a:rPr lang="ro-RO" dirty="0" smtClean="0"/>
              <a:t>)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5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Criptarea</a:t>
            </a:r>
            <a:r>
              <a:rPr lang="en-US" dirty="0" smtClean="0"/>
              <a:t> </a:t>
            </a:r>
            <a:r>
              <a:rPr lang="en-US" dirty="0" err="1" smtClean="0"/>
              <a:t>simetrica</a:t>
            </a:r>
            <a:r>
              <a:rPr lang="en-US" dirty="0" smtClean="0"/>
              <a:t> strict </a:t>
            </a:r>
            <a:r>
              <a:rPr lang="en-US" dirty="0" err="1" smtClean="0"/>
              <a:t>monotona</a:t>
            </a:r>
            <a:r>
              <a:rPr lang="en-US" dirty="0" smtClean="0"/>
              <a:t> (Order-preserving symmetric encryption−OPE) e o schema de </a:t>
            </a:r>
            <a:r>
              <a:rPr lang="en-US" dirty="0" err="1" smtClean="0"/>
              <a:t>criptare</a:t>
            </a:r>
            <a:r>
              <a:rPr lang="en-US" dirty="0" smtClean="0"/>
              <a:t> </a:t>
            </a:r>
            <a:r>
              <a:rPr lang="en-US" dirty="0" err="1" smtClean="0"/>
              <a:t>determinista</a:t>
            </a:r>
            <a:r>
              <a:rPr lang="en-US" dirty="0" smtClean="0"/>
              <a:t>, a </a:t>
            </a:r>
            <a:r>
              <a:rPr lang="en-US" dirty="0" err="1" smtClean="0"/>
              <a:t>carei</a:t>
            </a:r>
            <a:r>
              <a:rPr lang="en-US" dirty="0" smtClean="0"/>
              <a:t> </a:t>
            </a:r>
            <a:r>
              <a:rPr lang="en-US" dirty="0" err="1" smtClean="0"/>
              <a:t>functie</a:t>
            </a:r>
            <a:r>
              <a:rPr lang="en-US" dirty="0" smtClean="0"/>
              <a:t> de </a:t>
            </a:r>
            <a:r>
              <a:rPr lang="en-US" dirty="0" err="1" smtClean="0"/>
              <a:t>criptare</a:t>
            </a:r>
            <a:r>
              <a:rPr lang="en-US" dirty="0" smtClean="0"/>
              <a:t> </a:t>
            </a:r>
            <a:r>
              <a:rPr lang="en-US" dirty="0" err="1" smtClean="0"/>
              <a:t>pastreaza</a:t>
            </a:r>
            <a:r>
              <a:rPr lang="en-US" dirty="0" smtClean="0"/>
              <a:t> </a:t>
            </a:r>
            <a:r>
              <a:rPr lang="en-US" dirty="0" err="1" smtClean="0"/>
              <a:t>ordinea</a:t>
            </a:r>
            <a:r>
              <a:rPr lang="en-US" dirty="0" smtClean="0"/>
              <a:t> </a:t>
            </a:r>
            <a:r>
              <a:rPr lang="en-US" dirty="0" err="1" smtClean="0"/>
              <a:t>textelor</a:t>
            </a:r>
            <a:r>
              <a:rPr lang="en-US" dirty="0" smtClean="0"/>
              <a:t> </a:t>
            </a:r>
            <a:r>
              <a:rPr lang="en-US" dirty="0" err="1" smtClean="0"/>
              <a:t>clare</a:t>
            </a:r>
            <a:r>
              <a:rPr lang="en-US" dirty="0" smtClean="0"/>
              <a:t>. </a:t>
            </a:r>
            <a:r>
              <a:rPr lang="ro-RO" dirty="0" smtClean="0"/>
              <a:t>Avand</a:t>
            </a:r>
            <a:r>
              <a:rPr lang="ro-RO" baseline="0" dirty="0" smtClean="0"/>
              <a:t> in vedere faptul ca operatiile liniare peste bazele de date mari sunt prea costisitoare pentru a putea fi aplicate in practică, trebuie sa putem indexa datele criptate pentru a obtine operatii la fel de eficiente ca cele pe datele clare. </a:t>
            </a:r>
          </a:p>
          <a:p>
            <a:r>
              <a:rPr lang="ro-RO" baseline="0" dirty="0" smtClean="0"/>
              <a:t>Astfel functioneaza OPE...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6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o-RO" dirty="0" smtClean="0"/>
              <a:t>-</a:t>
            </a:r>
            <a:r>
              <a:rPr lang="en-US" dirty="0" err="1" smtClean="0"/>
              <a:t>Rezultatul</a:t>
            </a:r>
            <a:r>
              <a:rPr lang="en-US" dirty="0" smtClean="0"/>
              <a:t> </a:t>
            </a:r>
            <a:r>
              <a:rPr lang="en-US" dirty="0" err="1" smtClean="0"/>
              <a:t>unei</a:t>
            </a:r>
            <a:r>
              <a:rPr lang="en-US" dirty="0" smtClean="0"/>
              <a:t> </a:t>
            </a:r>
            <a:r>
              <a:rPr lang="en-US" dirty="0" err="1" smtClean="0"/>
              <a:t>interog</a:t>
            </a:r>
            <a:r>
              <a:rPr lang="ro-RO" dirty="0" smtClean="0"/>
              <a:t>ă</a:t>
            </a:r>
            <a:r>
              <a:rPr lang="en-US" dirty="0" err="1" smtClean="0"/>
              <a:t>ri</a:t>
            </a:r>
            <a:r>
              <a:rPr lang="en-US" dirty="0" smtClean="0"/>
              <a:t> </a:t>
            </a:r>
            <a:r>
              <a:rPr lang="en-US" dirty="0" err="1" smtClean="0"/>
              <a:t>peste</a:t>
            </a:r>
            <a:r>
              <a:rPr lang="en-US" dirty="0" smtClean="0"/>
              <a:t> date </a:t>
            </a:r>
            <a:r>
              <a:rPr lang="en-US" dirty="0" err="1" smtClean="0"/>
              <a:t>criptate</a:t>
            </a:r>
            <a:r>
              <a:rPr lang="en-US" dirty="0" smtClean="0"/>
              <a:t> cu OPES </a:t>
            </a:r>
            <a:r>
              <a:rPr lang="en-US" dirty="0" err="1" smtClean="0"/>
              <a:t>este</a:t>
            </a:r>
            <a:r>
              <a:rPr lang="en-US" dirty="0" smtClean="0"/>
              <a:t> exact, f</a:t>
            </a:r>
            <a:r>
              <a:rPr lang="ro-RO" dirty="0" smtClean="0"/>
              <a:t>ă</a:t>
            </a:r>
            <a:r>
              <a:rPr lang="en-US" dirty="0" smtClean="0"/>
              <a:t>r</a:t>
            </a:r>
            <a:r>
              <a:rPr lang="ro-RO" dirty="0" smtClean="0"/>
              <a:t>ă</a:t>
            </a:r>
            <a:r>
              <a:rPr lang="en-US" dirty="0" smtClean="0"/>
              <a:t> s</a:t>
            </a:r>
            <a:r>
              <a:rPr lang="ro-RO" dirty="0" smtClean="0"/>
              <a:t>ă</a:t>
            </a:r>
            <a:r>
              <a:rPr lang="en-US" dirty="0" smtClean="0"/>
              <a:t> con</a:t>
            </a:r>
            <a:r>
              <a:rPr lang="ro-RO" dirty="0" smtClean="0"/>
              <a:t>ț</a:t>
            </a:r>
            <a:r>
              <a:rPr lang="en-US" dirty="0" smtClean="0"/>
              <a:t>in</a:t>
            </a:r>
            <a:r>
              <a:rPr lang="ro-RO" dirty="0" smtClean="0"/>
              <a:t>ă</a:t>
            </a:r>
            <a:r>
              <a:rPr lang="en-US" dirty="0" smtClean="0"/>
              <a:t> </a:t>
            </a:r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fals</a:t>
            </a:r>
            <a:r>
              <a:rPr lang="en-US" dirty="0" smtClean="0"/>
              <a:t> </a:t>
            </a:r>
            <a:r>
              <a:rPr lang="en-US" dirty="0" err="1" smtClean="0"/>
              <a:t>pozitive</a:t>
            </a:r>
            <a:r>
              <a:rPr lang="en-US" dirty="0" smtClean="0"/>
              <a:t>, </a:t>
            </a:r>
            <a:r>
              <a:rPr lang="ro-RO" dirty="0" smtClean="0"/>
              <a:t>ș</a:t>
            </a:r>
            <a:r>
              <a:rPr lang="en-US" dirty="0" smtClean="0"/>
              <a:t>i f</a:t>
            </a:r>
            <a:r>
              <a:rPr lang="ro-RO" dirty="0" smtClean="0"/>
              <a:t>ă</a:t>
            </a:r>
            <a:r>
              <a:rPr lang="en-US" dirty="0" smtClean="0"/>
              <a:t>r</a:t>
            </a:r>
            <a:r>
              <a:rPr lang="ro-RO" dirty="0" smtClean="0"/>
              <a:t>ă</a:t>
            </a:r>
            <a:r>
              <a:rPr lang="en-US" dirty="0" smtClean="0"/>
              <a:t> s</a:t>
            </a:r>
            <a:r>
              <a:rPr lang="ro-RO" dirty="0" smtClean="0"/>
              <a:t>ă</a:t>
            </a:r>
            <a:r>
              <a:rPr lang="en-US" dirty="0" smtClean="0"/>
              <a:t> </a:t>
            </a:r>
            <a:r>
              <a:rPr lang="en-US" dirty="0" err="1" smtClean="0"/>
              <a:t>rateze</a:t>
            </a:r>
            <a:r>
              <a:rPr lang="en-US" dirty="0" smtClean="0"/>
              <a:t> </a:t>
            </a:r>
            <a:r>
              <a:rPr lang="en-US" dirty="0" err="1" smtClean="0"/>
              <a:t>vreun</a:t>
            </a:r>
            <a:r>
              <a:rPr lang="en-US" dirty="0" smtClean="0"/>
              <a:t> element.</a:t>
            </a:r>
          </a:p>
          <a:p>
            <a:r>
              <a:rPr lang="ro-RO" dirty="0" smtClean="0"/>
              <a:t>-</a:t>
            </a:r>
            <a:r>
              <a:rPr lang="en-US" dirty="0" err="1" smtClean="0"/>
              <a:t>Modiﬁc</a:t>
            </a:r>
            <a:r>
              <a:rPr lang="ro-RO" dirty="0" smtClean="0"/>
              <a:t>ă</a:t>
            </a:r>
            <a:r>
              <a:rPr lang="en-US" dirty="0" smtClean="0"/>
              <a:t>rile </a:t>
            </a:r>
            <a:r>
              <a:rPr lang="en-US" dirty="0" err="1" smtClean="0"/>
              <a:t>sunt</a:t>
            </a:r>
            <a:r>
              <a:rPr lang="en-US" dirty="0" smtClean="0"/>
              <a:t> </a:t>
            </a:r>
            <a:r>
              <a:rPr lang="en-US" dirty="0" err="1" smtClean="0"/>
              <a:t>realizate</a:t>
            </a:r>
            <a:r>
              <a:rPr lang="en-US" dirty="0" smtClean="0"/>
              <a:t> </a:t>
            </a:r>
            <a:r>
              <a:rPr lang="en-US" dirty="0" err="1" smtClean="0"/>
              <a:t>facil</a:t>
            </a:r>
            <a:r>
              <a:rPr lang="en-US" dirty="0" smtClean="0"/>
              <a:t>. </a:t>
            </a:r>
            <a:r>
              <a:rPr lang="en-US" dirty="0" err="1" smtClean="0"/>
              <a:t>Operatiile</a:t>
            </a:r>
            <a:r>
              <a:rPr lang="en-US" dirty="0" smtClean="0"/>
              <a:t> de </a:t>
            </a:r>
            <a:r>
              <a:rPr lang="en-US" dirty="0" err="1" smtClean="0"/>
              <a:t>inserare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modiﬁcare</a:t>
            </a:r>
            <a:r>
              <a:rPr lang="en-US" dirty="0" smtClean="0"/>
              <a:t> se </a:t>
            </a:r>
            <a:r>
              <a:rPr lang="en-US" dirty="0" err="1" smtClean="0"/>
              <a:t>fac</a:t>
            </a:r>
            <a:r>
              <a:rPr lang="en-US" dirty="0" smtClean="0"/>
              <a:t> </a:t>
            </a:r>
            <a:r>
              <a:rPr lang="en-US" dirty="0" err="1" smtClean="0"/>
              <a:t>usor</a:t>
            </a:r>
            <a:r>
              <a:rPr lang="en-US" dirty="0" smtClean="0"/>
              <a:t>, f</a:t>
            </a:r>
            <a:r>
              <a:rPr lang="ro-RO" dirty="0" smtClean="0"/>
              <a:t>a</a:t>
            </a:r>
            <a:r>
              <a:rPr lang="en-US" dirty="0" err="1" smtClean="0"/>
              <a:t>ra</a:t>
            </a:r>
            <a:r>
              <a:rPr lang="en-US" dirty="0" smtClean="0"/>
              <a:t> a ﬁ </a:t>
            </a:r>
            <a:r>
              <a:rPr lang="en-US" dirty="0" err="1" smtClean="0"/>
              <a:t>necesare</a:t>
            </a:r>
            <a:r>
              <a:rPr lang="en-US" dirty="0" smtClean="0"/>
              <a:t> </a:t>
            </a:r>
            <a:r>
              <a:rPr lang="en-US" dirty="0" err="1" smtClean="0"/>
              <a:t>modiﬁcari</a:t>
            </a:r>
            <a:r>
              <a:rPr lang="en-US" dirty="0" smtClean="0"/>
              <a:t> n </a:t>
            </a:r>
            <a:r>
              <a:rPr lang="en-US" dirty="0" err="1" smtClean="0"/>
              <a:t>criptarea</a:t>
            </a:r>
            <a:r>
              <a:rPr lang="en-US" dirty="0" smtClean="0"/>
              <a:t> </a:t>
            </a:r>
            <a:r>
              <a:rPr lang="en-US" dirty="0" err="1" smtClean="0"/>
              <a:t>valorilor</a:t>
            </a:r>
            <a:r>
              <a:rPr lang="en-US" dirty="0" smtClean="0"/>
              <a:t>.</a:t>
            </a:r>
          </a:p>
          <a:p>
            <a:r>
              <a:rPr lang="ro-RO" dirty="0" smtClean="0"/>
              <a:t>-</a:t>
            </a:r>
            <a:r>
              <a:rPr lang="en-US" dirty="0" smtClean="0"/>
              <a:t>Pot ﬁ integrate </a:t>
            </a:r>
            <a:r>
              <a:rPr lang="en-US" dirty="0" err="1" smtClean="0"/>
              <a:t>usor</a:t>
            </a:r>
            <a:r>
              <a:rPr lang="ro-RO" dirty="0" smtClean="0"/>
              <a:t> i</a:t>
            </a:r>
            <a:r>
              <a:rPr lang="en-US" dirty="0" smtClean="0"/>
              <a:t>n </a:t>
            </a:r>
            <a:r>
              <a:rPr lang="en-US" dirty="0" err="1" smtClean="0"/>
              <a:t>sistemele</a:t>
            </a:r>
            <a:r>
              <a:rPr lang="en-US" dirty="0" smtClean="0"/>
              <a:t> </a:t>
            </a:r>
            <a:r>
              <a:rPr lang="en-US" dirty="0" err="1" smtClean="0"/>
              <a:t>acutale</a:t>
            </a:r>
            <a:r>
              <a:rPr lang="en-US" dirty="0" smtClean="0"/>
              <a:t> de </a:t>
            </a:r>
            <a:r>
              <a:rPr lang="en-US" dirty="0" err="1" smtClean="0"/>
              <a:t>baze</a:t>
            </a:r>
            <a:r>
              <a:rPr lang="en-US" dirty="0" smtClean="0"/>
              <a:t> de date, </a:t>
            </a:r>
            <a:r>
              <a:rPr lang="en-US" dirty="0" err="1" smtClean="0"/>
              <a:t>astfel</a:t>
            </a:r>
            <a:r>
              <a:rPr lang="en-US" dirty="0" smtClean="0"/>
              <a:t> </a:t>
            </a:r>
            <a:r>
              <a:rPr lang="en-US" dirty="0" err="1" smtClean="0"/>
              <a:t>putand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se </a:t>
            </a:r>
            <a:r>
              <a:rPr lang="en-US" dirty="0" err="1" smtClean="0"/>
              <a:t>realizeze</a:t>
            </a:r>
            <a:r>
              <a:rPr lang="en-US" dirty="0" smtClean="0"/>
              <a:t> </a:t>
            </a:r>
            <a:r>
              <a:rPr lang="en-US" dirty="0" err="1" smtClean="0"/>
              <a:t>indexari</a:t>
            </a:r>
            <a:r>
              <a:rPr lang="en-US" dirty="0" smtClean="0"/>
              <a:t> </a:t>
            </a:r>
            <a:r>
              <a:rPr lang="en-US" dirty="0" err="1" smtClean="0"/>
              <a:t>eﬁciente</a:t>
            </a:r>
            <a:r>
              <a:rPr lang="en-US" dirty="0" smtClean="0"/>
              <a:t> ın B-</a:t>
            </a:r>
            <a:r>
              <a:rPr lang="en-US" dirty="0" err="1" smtClean="0"/>
              <a:t>arbori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9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spune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schema de </a:t>
            </a:r>
            <a:r>
              <a:rPr lang="en-US" dirty="0" err="1" smtClean="0"/>
              <a:t>criptare</a:t>
            </a:r>
            <a:r>
              <a:rPr lang="en-US" dirty="0" smtClean="0"/>
              <a:t> </a:t>
            </a:r>
            <a:r>
              <a:rPr lang="en-US" dirty="0" err="1" smtClean="0"/>
              <a:t>determinista</a:t>
            </a:r>
            <a:r>
              <a:rPr lang="en-US" dirty="0" smtClean="0"/>
              <a:t> SE = (</a:t>
            </a:r>
            <a:r>
              <a:rPr lang="en-US" dirty="0" err="1" smtClean="0"/>
              <a:t>K,Enc,Dec</a:t>
            </a:r>
            <a:r>
              <a:rPr lang="en-US" dirty="0" smtClean="0"/>
              <a:t>) cu </a:t>
            </a:r>
            <a:r>
              <a:rPr lang="en-US" dirty="0" err="1" smtClean="0"/>
              <a:t>spatiile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textele</a:t>
            </a:r>
            <a:r>
              <a:rPr lang="en-US" dirty="0" smtClean="0"/>
              <a:t> </a:t>
            </a:r>
            <a:r>
              <a:rPr lang="en-US" dirty="0" err="1" smtClean="0"/>
              <a:t>clare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criptotexte</a:t>
            </a:r>
            <a:r>
              <a:rPr lang="en-US" dirty="0" smtClean="0"/>
              <a:t> D </a:t>
            </a:r>
            <a:r>
              <a:rPr lang="en-US" dirty="0" err="1" smtClean="0"/>
              <a:t>si</a:t>
            </a:r>
            <a:r>
              <a:rPr lang="en-US" dirty="0" smtClean="0"/>
              <a:t> R </a:t>
            </a:r>
            <a:r>
              <a:rPr lang="en-US" dirty="0" err="1" smtClean="0"/>
              <a:t>este</a:t>
            </a:r>
            <a:r>
              <a:rPr lang="en-US" dirty="0" smtClean="0"/>
              <a:t> strict </a:t>
            </a:r>
            <a:r>
              <a:rPr lang="en-US" dirty="0" err="1" smtClean="0"/>
              <a:t>crescatoare</a:t>
            </a:r>
            <a:r>
              <a:rPr lang="en-US" dirty="0" smtClean="0"/>
              <a:t> </a:t>
            </a:r>
            <a:r>
              <a:rPr lang="en-US" dirty="0" err="1" smtClean="0"/>
              <a:t>daca</a:t>
            </a:r>
            <a:r>
              <a:rPr lang="en-US" dirty="0" smtClean="0"/>
              <a:t> </a:t>
            </a:r>
            <a:r>
              <a:rPr lang="en-US" dirty="0" err="1" smtClean="0"/>
              <a:t>Enc</a:t>
            </a:r>
            <a:r>
              <a:rPr lang="en-US" dirty="0" smtClean="0"/>
              <a:t>(K,·) </a:t>
            </a:r>
            <a:r>
              <a:rPr lang="en-US" dirty="0" err="1" smtClean="0"/>
              <a:t>este</a:t>
            </a:r>
            <a:r>
              <a:rPr lang="en-US" dirty="0" smtClean="0"/>
              <a:t> o </a:t>
            </a:r>
            <a:r>
              <a:rPr lang="en-US" dirty="0" err="1" smtClean="0"/>
              <a:t>functie</a:t>
            </a:r>
            <a:r>
              <a:rPr lang="en-US" dirty="0" smtClean="0"/>
              <a:t> strict </a:t>
            </a:r>
            <a:r>
              <a:rPr lang="en-US" dirty="0" err="1" smtClean="0"/>
              <a:t>crescatoare</a:t>
            </a:r>
            <a:r>
              <a:rPr lang="en-US" dirty="0" smtClean="0"/>
              <a:t> de la D la R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orice</a:t>
            </a:r>
            <a:r>
              <a:rPr lang="en-US" dirty="0" smtClean="0"/>
              <a:t> K </a:t>
            </a:r>
            <a:r>
              <a:rPr lang="en-US" dirty="0" err="1" smtClean="0"/>
              <a:t>generat</a:t>
            </a:r>
            <a:r>
              <a:rPr lang="en-US" dirty="0" smtClean="0"/>
              <a:t> de K (</a:t>
            </a:r>
            <a:r>
              <a:rPr lang="en-US" dirty="0" err="1" smtClean="0"/>
              <a:t>elementele</a:t>
            </a:r>
            <a:r>
              <a:rPr lang="en-US" dirty="0" smtClean="0"/>
              <a:t> din D,R </a:t>
            </a:r>
            <a:r>
              <a:rPr lang="en-US" dirty="0" err="1" smtClean="0"/>
              <a:t>interpretate</a:t>
            </a:r>
            <a:r>
              <a:rPr lang="en-US" dirty="0" smtClean="0"/>
              <a:t> </a:t>
            </a:r>
            <a:r>
              <a:rPr lang="en-US" dirty="0" err="1" smtClean="0"/>
              <a:t>ca</a:t>
            </a:r>
            <a:r>
              <a:rPr lang="en-US" dirty="0" smtClean="0"/>
              <a:t> </a:t>
            </a:r>
            <a:r>
              <a:rPr lang="en-US" dirty="0" err="1" smtClean="0"/>
              <a:t>numere</a:t>
            </a:r>
            <a:r>
              <a:rPr lang="en-US" dirty="0" smtClean="0"/>
              <a:t>, </a:t>
            </a:r>
            <a:r>
              <a:rPr lang="en-US" dirty="0" err="1" smtClean="0"/>
              <a:t>codiﬁcate</a:t>
            </a:r>
            <a:r>
              <a:rPr lang="en-US" dirty="0" smtClean="0"/>
              <a:t> </a:t>
            </a:r>
            <a:r>
              <a:rPr lang="ro-RO" dirty="0" smtClean="0"/>
              <a:t>i</a:t>
            </a:r>
            <a:r>
              <a:rPr lang="en-US" dirty="0" smtClean="0"/>
              <a:t>n </a:t>
            </a:r>
            <a:r>
              <a:rPr lang="en-US" dirty="0" err="1" smtClean="0"/>
              <a:t>stringuri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07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Securitatea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care </a:t>
            </a:r>
            <a:r>
              <a:rPr lang="ro-RO" dirty="0" smtClean="0"/>
              <a:t>sistemele de criptare strict monotona</a:t>
            </a:r>
            <a:r>
              <a:rPr lang="en-US" dirty="0" smtClean="0"/>
              <a:t> le </a:t>
            </a:r>
            <a:r>
              <a:rPr lang="en-US" dirty="0" err="1" smtClean="0"/>
              <a:t>ofera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un </a:t>
            </a:r>
            <a:r>
              <a:rPr lang="en-US" dirty="0" err="1" smtClean="0"/>
              <a:t>subiect</a:t>
            </a:r>
            <a:r>
              <a:rPr lang="en-US" dirty="0" smtClean="0"/>
              <a:t> </a:t>
            </a:r>
            <a:r>
              <a:rPr lang="ro-RO" dirty="0" smtClean="0"/>
              <a:t>de cercetare actual</a:t>
            </a:r>
            <a:r>
              <a:rPr lang="en-US" dirty="0" smtClean="0"/>
              <a:t>. In </a:t>
            </a:r>
            <a:r>
              <a:rPr lang="en-US" dirty="0" err="1" smtClean="0"/>
              <a:t>continuare</a:t>
            </a:r>
            <a:r>
              <a:rPr lang="en-US" dirty="0" smtClean="0"/>
              <a:t> </a:t>
            </a:r>
            <a:r>
              <a:rPr lang="en-US" dirty="0" err="1" smtClean="0"/>
              <a:t>vom</a:t>
            </a:r>
            <a:r>
              <a:rPr lang="en-US" dirty="0" smtClean="0"/>
              <a:t> </a:t>
            </a:r>
            <a:r>
              <a:rPr lang="en-US" dirty="0" err="1" smtClean="0"/>
              <a:t>studia</a:t>
            </a:r>
            <a:r>
              <a:rPr lang="en-US" dirty="0" smtClean="0"/>
              <a:t> </a:t>
            </a:r>
            <a:r>
              <a:rPr lang="en-US" dirty="0" err="1" smtClean="0"/>
              <a:t>trei</a:t>
            </a:r>
            <a:r>
              <a:rPr lang="en-US" dirty="0" smtClean="0"/>
              <a:t> </a:t>
            </a:r>
            <a:r>
              <a:rPr lang="en-US" dirty="0" err="1" smtClean="0"/>
              <a:t>abordari</a:t>
            </a:r>
            <a:r>
              <a:rPr lang="en-US" dirty="0" smtClean="0"/>
              <a:t> </a:t>
            </a:r>
            <a:r>
              <a:rPr lang="en-US" dirty="0" err="1" smtClean="0"/>
              <a:t>diferite</a:t>
            </a:r>
            <a:r>
              <a:rPr lang="en-US" dirty="0" smtClean="0"/>
              <a:t> a </a:t>
            </a:r>
            <a:r>
              <a:rPr lang="en-US" dirty="0" err="1" smtClean="0"/>
              <a:t>analizei</a:t>
            </a:r>
            <a:r>
              <a:rPr lang="en-US" dirty="0" smtClean="0"/>
              <a:t> </a:t>
            </a:r>
            <a:r>
              <a:rPr lang="en-US" dirty="0" err="1" smtClean="0"/>
              <a:t>securitatii</a:t>
            </a:r>
            <a:r>
              <a:rPr lang="en-US" dirty="0" smtClean="0"/>
              <a:t> </a:t>
            </a:r>
            <a:r>
              <a:rPr lang="en-US" dirty="0" err="1" smtClean="0"/>
              <a:t>schemelor</a:t>
            </a:r>
            <a:r>
              <a:rPr lang="en-US" dirty="0" smtClean="0"/>
              <a:t> de </a:t>
            </a:r>
            <a:r>
              <a:rPr lang="ro-RO" dirty="0" smtClean="0"/>
              <a:t>c</a:t>
            </a:r>
            <a:r>
              <a:rPr lang="en-US" dirty="0" err="1" smtClean="0"/>
              <a:t>riptare</a:t>
            </a:r>
            <a:r>
              <a:rPr lang="en-US" dirty="0" smtClean="0"/>
              <a:t> strict </a:t>
            </a:r>
            <a:r>
              <a:rPr lang="en-US" dirty="0" err="1" smtClean="0"/>
              <a:t>monotona</a:t>
            </a:r>
            <a:r>
              <a:rPr lang="ro-RO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B0B6F3-4805-4E85-A37F-C54CFE1396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2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s://scontent-vie1-1.xx.fbcdn.net/v/t34.0-12/12596117_986204281441319_1881808915_n.jpg?oh=44aa4e6fb1f010ab60400f40d4c25ae5&amp;oe=576D5D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70" y="0"/>
            <a:ext cx="196313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720975"/>
            <a:ext cx="7772400" cy="1470025"/>
          </a:xfrm>
        </p:spPr>
        <p:txBody>
          <a:bodyPr>
            <a:normAutofit/>
          </a:bodyPr>
          <a:lstStyle/>
          <a:p>
            <a:r>
              <a:rPr lang="en-US" sz="3400" b="1" dirty="0" err="1">
                <a:latin typeface="Trebuchet MS" pitchFamily="34" charset="0"/>
              </a:rPr>
              <a:t>Sisteme</a:t>
            </a:r>
            <a:r>
              <a:rPr lang="en-US" sz="3400" b="1" dirty="0">
                <a:latin typeface="Trebuchet MS" pitchFamily="34" charset="0"/>
              </a:rPr>
              <a:t> de </a:t>
            </a:r>
            <a:r>
              <a:rPr lang="en-US" sz="3400" b="1" dirty="0" err="1">
                <a:latin typeface="Trebuchet MS" pitchFamily="34" charset="0"/>
              </a:rPr>
              <a:t>criptare</a:t>
            </a:r>
            <a:r>
              <a:rPr lang="en-US" sz="3400" b="1" dirty="0">
                <a:latin typeface="Trebuchet MS" pitchFamily="34" charset="0"/>
              </a:rPr>
              <a:t> strict </a:t>
            </a:r>
            <a:r>
              <a:rPr lang="en-US" sz="3400" b="1" dirty="0" err="1" smtClean="0">
                <a:latin typeface="Trebuchet MS" pitchFamily="34" charset="0"/>
              </a:rPr>
              <a:t>monoton</a:t>
            </a:r>
            <a:r>
              <a:rPr lang="ro-RO" sz="3400" b="1" dirty="0">
                <a:latin typeface="Trebuchet MS" pitchFamily="34" charset="0"/>
              </a:rPr>
              <a:t>ă</a:t>
            </a:r>
            <a:endParaRPr lang="en-US" sz="3400" b="1" dirty="0">
              <a:latin typeface="Trebuchet MS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724400"/>
            <a:ext cx="6400800" cy="1066800"/>
          </a:xfrm>
        </p:spPr>
        <p:txBody>
          <a:bodyPr>
            <a:normAutofit/>
          </a:bodyPr>
          <a:lstStyle/>
          <a:p>
            <a:pPr algn="l"/>
            <a:r>
              <a:rPr lang="it-IT" sz="1700" dirty="0">
                <a:solidFill>
                  <a:schemeClr val="tx1"/>
                </a:solidFill>
                <a:latin typeface="Trebuchet MS" pitchFamily="34" charset="0"/>
              </a:rPr>
              <a:t>Student:</a:t>
            </a:r>
            <a:r>
              <a:rPr lang="it-IT" sz="1700" dirty="0">
                <a:latin typeface="Trebuchet MS" pitchFamily="34" charset="0"/>
              </a:rPr>
              <a:t> </a:t>
            </a:r>
            <a:r>
              <a:rPr lang="it-IT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Oriana-Maria Oniciuc </a:t>
            </a:r>
            <a:endParaRPr lang="ro-RO" sz="1700" dirty="0" smtClean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  <a:p>
            <a:pPr algn="l"/>
            <a:r>
              <a:rPr lang="it-IT" sz="1700" dirty="0" smtClean="0">
                <a:solidFill>
                  <a:schemeClr val="tx1"/>
                </a:solidFill>
                <a:latin typeface="Trebuchet MS" pitchFamily="34" charset="0"/>
              </a:rPr>
              <a:t>Coordonator </a:t>
            </a:r>
            <a:r>
              <a:rPr lang="ro-RO" sz="1700" dirty="0" smtClean="0">
                <a:solidFill>
                  <a:schemeClr val="tx1"/>
                </a:solidFill>
                <a:latin typeface="Trebuchet MS" pitchFamily="34" charset="0"/>
              </a:rPr>
              <a:t>ş</a:t>
            </a:r>
            <a:r>
              <a:rPr lang="it-IT" sz="1700" dirty="0" smtClean="0">
                <a:solidFill>
                  <a:schemeClr val="tx1"/>
                </a:solidFill>
                <a:latin typeface="Trebuchet MS" pitchFamily="34" charset="0"/>
              </a:rPr>
              <a:t>tiin</a:t>
            </a:r>
            <a:r>
              <a:rPr lang="ro-RO" sz="1700" dirty="0" smtClean="0">
                <a:solidFill>
                  <a:schemeClr val="tx1"/>
                </a:solidFill>
                <a:latin typeface="Trebuchet MS" pitchFamily="34" charset="0"/>
              </a:rPr>
              <a:t>ţ</a:t>
            </a:r>
            <a:r>
              <a:rPr lang="it-IT" sz="1700" dirty="0" smtClean="0">
                <a:solidFill>
                  <a:schemeClr val="tx1"/>
                </a:solidFill>
                <a:latin typeface="Trebuchet MS" pitchFamily="34" charset="0"/>
              </a:rPr>
              <a:t>iﬁc</a:t>
            </a:r>
            <a:r>
              <a:rPr lang="it-IT" sz="1700" dirty="0">
                <a:solidFill>
                  <a:schemeClr val="tx1"/>
                </a:solidFill>
                <a:latin typeface="Trebuchet MS" pitchFamily="34" charset="0"/>
              </a:rPr>
              <a:t>: </a:t>
            </a:r>
            <a:r>
              <a:rPr lang="it-IT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Conf. Dr. Cristian </a:t>
            </a:r>
            <a:r>
              <a:rPr lang="it-IT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Ga</a:t>
            </a:r>
            <a:r>
              <a:rPr lang="ro-RO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ţ</a:t>
            </a:r>
            <a:r>
              <a:rPr lang="it-IT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u</a:t>
            </a:r>
            <a:endParaRPr lang="it-IT" sz="17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19200" y="191869"/>
            <a:ext cx="495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rebuchet MS" pitchFamily="34" charset="0"/>
              </a:rPr>
              <a:t>Universitatea</a:t>
            </a:r>
            <a:r>
              <a:rPr lang="en-US" dirty="0">
                <a:latin typeface="Trebuchet MS" pitchFamily="34" charset="0"/>
              </a:rPr>
              <a:t> “</a:t>
            </a:r>
            <a:r>
              <a:rPr lang="en-US" dirty="0" err="1">
                <a:latin typeface="Trebuchet MS" pitchFamily="34" charset="0"/>
              </a:rPr>
              <a:t>Alexandru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Ioan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Cuza</a:t>
            </a:r>
            <a:r>
              <a:rPr lang="en-US" dirty="0">
                <a:latin typeface="Trebuchet MS" pitchFamily="34" charset="0"/>
              </a:rPr>
              <a:t>” din </a:t>
            </a:r>
            <a:r>
              <a:rPr lang="en-US" dirty="0" err="1" smtClean="0">
                <a:latin typeface="Trebuchet MS" pitchFamily="34" charset="0"/>
              </a:rPr>
              <a:t>Ia</a:t>
            </a:r>
            <a:r>
              <a:rPr lang="ro-RO" dirty="0" smtClean="0">
                <a:latin typeface="Trebuchet MS" pitchFamily="34" charset="0"/>
              </a:rPr>
              <a:t>şi</a:t>
            </a:r>
            <a:r>
              <a:rPr lang="en-US" dirty="0" smtClean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Facultatea</a:t>
            </a:r>
            <a:r>
              <a:rPr lang="en-US" dirty="0">
                <a:latin typeface="Trebuchet MS" pitchFamily="34" charset="0"/>
              </a:rPr>
              <a:t> de </a:t>
            </a:r>
            <a:r>
              <a:rPr lang="en-US" dirty="0" err="1" smtClean="0">
                <a:latin typeface="Trebuchet MS" pitchFamily="34" charset="0"/>
              </a:rPr>
              <a:t>Informatic</a:t>
            </a:r>
            <a:r>
              <a:rPr lang="ro-RO" dirty="0" smtClean="0">
                <a:latin typeface="Trebuchet MS" pitchFamily="34" charset="0"/>
              </a:rPr>
              <a:t>ă</a:t>
            </a:r>
            <a:endParaRPr lang="en-US" dirty="0">
              <a:latin typeface="Trebuchet MS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9000" y="2754868"/>
            <a:ext cx="23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LUCRARE DE LICEN</a:t>
            </a:r>
            <a:r>
              <a:rPr lang="ro-RO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ŢĂ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0" y="6172200"/>
            <a:ext cx="9685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o-RO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Sesiunea</a:t>
            </a:r>
          </a:p>
          <a:p>
            <a:pPr algn="ctr"/>
            <a:r>
              <a:rPr lang="ro-RO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iulie 2016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8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>
                <a:latin typeface="Trebuchet MS" pitchFamily="34" charset="0"/>
                <a:cs typeface="Traditional Arabic" pitchFamily="18" charset="-78"/>
              </a:rPr>
              <a:t>Definiție formală</a:t>
            </a:r>
            <a:endParaRPr lang="en-US" dirty="0">
              <a:latin typeface="Trebuchet MS" pitchFamily="34" charset="0"/>
              <a:cs typeface="Traditional Arabic" pitchFamily="18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2214980"/>
            <a:ext cx="266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latin typeface="Trebuchet MS" pitchFamily="34" charset="0"/>
              </a:rPr>
              <a:t>SE </a:t>
            </a:r>
            <a:r>
              <a:rPr lang="en-US" sz="2400" i="1" dirty="0">
                <a:latin typeface="Trebuchet MS" pitchFamily="34" charset="0"/>
              </a:rPr>
              <a:t>= </a:t>
            </a:r>
            <a:r>
              <a:rPr lang="en-US" sz="2400" dirty="0">
                <a:latin typeface="Trebuchet MS" pitchFamily="34" charset="0"/>
              </a:rPr>
              <a:t>(</a:t>
            </a:r>
            <a:r>
              <a:rPr lang="en-US" sz="2400" i="1" dirty="0" err="1">
                <a:latin typeface="Trebuchet MS" pitchFamily="34" charset="0"/>
              </a:rPr>
              <a:t>K,Enc,Dec</a:t>
            </a:r>
            <a:r>
              <a:rPr lang="en-US" sz="2400" dirty="0" smtClean="0">
                <a:latin typeface="Trebuchet MS" pitchFamily="34" charset="0"/>
              </a:rPr>
              <a:t>)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3450" y="2672180"/>
            <a:ext cx="266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i="1" dirty="0" smtClean="0">
                <a:latin typeface="Trebuchet MS" pitchFamily="34" charset="0"/>
              </a:rPr>
              <a:t>	 </a:t>
            </a:r>
          </a:p>
          <a:p>
            <a:r>
              <a:rPr lang="ro-RO" sz="2400" i="1" dirty="0" smtClean="0">
                <a:latin typeface="Trebuchet MS" pitchFamily="34" charset="0"/>
              </a:rPr>
              <a:t>D – </a:t>
            </a:r>
            <a:r>
              <a:rPr lang="ro-RO" sz="2400" dirty="0" smtClean="0">
                <a:latin typeface="Trebuchet MS" pitchFamily="34" charset="0"/>
              </a:rPr>
              <a:t>texte clare</a:t>
            </a:r>
            <a:endParaRPr lang="en-US" sz="2400" i="1" dirty="0"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3450" y="3517583"/>
            <a:ext cx="266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i="1" dirty="0" smtClean="0">
                <a:latin typeface="Trebuchet MS" pitchFamily="34" charset="0"/>
              </a:rPr>
              <a:t>	 </a:t>
            </a:r>
          </a:p>
          <a:p>
            <a:r>
              <a:rPr lang="ro-RO" sz="2400" i="1" dirty="0">
                <a:latin typeface="Trebuchet MS" pitchFamily="34" charset="0"/>
              </a:rPr>
              <a:t>R</a:t>
            </a:r>
            <a:r>
              <a:rPr lang="ro-RO" sz="2400" i="1" dirty="0" smtClean="0">
                <a:latin typeface="Trebuchet MS" pitchFamily="34" charset="0"/>
              </a:rPr>
              <a:t> – </a:t>
            </a:r>
            <a:r>
              <a:rPr lang="ro-RO" sz="2400" dirty="0" smtClean="0">
                <a:latin typeface="Trebuchet MS" pitchFamily="34" charset="0"/>
              </a:rPr>
              <a:t>criptotexte</a:t>
            </a:r>
            <a:endParaRPr lang="en-US" sz="2400" i="1" dirty="0">
              <a:latin typeface="Trebuchet MS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03729" y="1371600"/>
            <a:ext cx="132921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0000" dirty="0" smtClean="0">
                <a:latin typeface="Adobe Ming Std L" pitchFamily="18" charset="-128"/>
                <a:ea typeface="Adobe Ming Std L" pitchFamily="18" charset="-128"/>
              </a:rPr>
              <a:t>}</a:t>
            </a:r>
            <a:endParaRPr lang="en-US" sz="20000" dirty="0">
              <a:latin typeface="Adobe Ming Std L" pitchFamily="18" charset="-128"/>
              <a:ea typeface="Adobe Ming Std L" pitchFamily="18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752850" y="1950899"/>
            <a:ext cx="1607504" cy="2092881"/>
            <a:chOff x="3962400" y="2174319"/>
            <a:chExt cx="1607504" cy="2092881"/>
          </a:xfrm>
        </p:grpSpPr>
        <p:sp>
          <p:nvSpPr>
            <p:cNvPr id="6" name="TextBox 5"/>
            <p:cNvSpPr txBox="1"/>
            <p:nvPr/>
          </p:nvSpPr>
          <p:spPr>
            <a:xfrm>
              <a:off x="4031296" y="2174319"/>
              <a:ext cx="1220206" cy="2092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13000" dirty="0" smtClean="0">
                  <a:latin typeface="Adobe Ming Std L" pitchFamily="18" charset="-128"/>
                  <a:ea typeface="Adobe Ming Std L" pitchFamily="18" charset="-128"/>
                </a:rPr>
                <a:t>=</a:t>
              </a:r>
              <a:endParaRPr lang="en-US" sz="13000" dirty="0">
                <a:latin typeface="Adobe Ming Std L" pitchFamily="18" charset="-128"/>
                <a:ea typeface="Adobe Ming Std L" pitchFamily="18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62400" y="2895600"/>
              <a:ext cx="1607504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1700" dirty="0">
                  <a:latin typeface="Trebuchet MS" pitchFamily="34" charset="0"/>
                </a:rPr>
                <a:t> </a:t>
              </a:r>
              <a:r>
                <a:rPr lang="ro-RO" sz="1700" dirty="0" smtClean="0">
                  <a:latin typeface="Trebuchet MS" pitchFamily="34" charset="0"/>
                </a:rPr>
                <a:t>   strict </a:t>
              </a:r>
            </a:p>
            <a:p>
              <a:endParaRPr lang="ro-RO" sz="1700" dirty="0">
                <a:latin typeface="Trebuchet MS" pitchFamily="34" charset="0"/>
              </a:endParaRPr>
            </a:p>
            <a:p>
              <a:endParaRPr lang="ro-RO" sz="1700" dirty="0" smtClean="0">
                <a:latin typeface="Trebuchet MS" pitchFamily="34" charset="0"/>
              </a:endParaRPr>
            </a:p>
            <a:p>
              <a:r>
                <a:rPr lang="ro-RO" sz="1700" dirty="0" smtClean="0">
                  <a:latin typeface="Trebuchet MS" pitchFamily="34" charset="0"/>
                </a:rPr>
                <a:t>crescătoare</a:t>
              </a:r>
              <a:endParaRPr lang="en-US" sz="1700" dirty="0">
                <a:latin typeface="Trebuchet MS" pitchFamily="34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5200650" y="2474120"/>
            <a:ext cx="354776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err="1">
                <a:latin typeface="Trebuchet MS" pitchFamily="34" charset="0"/>
              </a:rPr>
              <a:t>Enc</a:t>
            </a:r>
            <a:r>
              <a:rPr lang="en-US" sz="2400" dirty="0">
                <a:latin typeface="Trebuchet MS" pitchFamily="34" charset="0"/>
              </a:rPr>
              <a:t>(K</a:t>
            </a:r>
            <a:r>
              <a:rPr lang="en-US" sz="2400" dirty="0" smtClean="0">
                <a:latin typeface="Trebuchet MS" pitchFamily="34" charset="0"/>
              </a:rPr>
              <a:t>,·)</a:t>
            </a:r>
            <a:r>
              <a:rPr lang="ro-RO" sz="2400" dirty="0" smtClean="0">
                <a:latin typeface="Trebuchet MS" pitchFamily="34" charset="0"/>
              </a:rPr>
              <a:t> : </a:t>
            </a:r>
            <a:r>
              <a:rPr lang="ro-RO" sz="2400" i="1" dirty="0" smtClean="0">
                <a:latin typeface="Trebuchet MS" pitchFamily="34" charset="0"/>
              </a:rPr>
              <a:t>D </a:t>
            </a:r>
            <a:r>
              <a:rPr lang="en-US" sz="2400" dirty="0" smtClean="0">
                <a:latin typeface="Trebuchet MS" pitchFamily="34" charset="0"/>
              </a:rPr>
              <a:t>→</a:t>
            </a:r>
            <a:r>
              <a:rPr lang="ro-RO" sz="2400" dirty="0" smtClean="0">
                <a:latin typeface="Trebuchet MS" pitchFamily="34" charset="0"/>
              </a:rPr>
              <a:t> </a:t>
            </a:r>
            <a:r>
              <a:rPr lang="ro-RO" sz="2400" i="1" dirty="0" smtClean="0">
                <a:latin typeface="Trebuchet MS" pitchFamily="34" charset="0"/>
              </a:rPr>
              <a:t>R</a:t>
            </a:r>
          </a:p>
          <a:p>
            <a:endParaRPr lang="ro-RO" sz="2400" dirty="0">
              <a:latin typeface="Trebuchet MS" pitchFamily="34" charset="0"/>
            </a:endParaRPr>
          </a:p>
          <a:p>
            <a:r>
              <a:rPr lang="ro-RO" sz="2400" i="1" dirty="0" smtClean="0">
                <a:latin typeface="Trebuchet MS" pitchFamily="34" charset="0"/>
              </a:rPr>
              <a:t>Enc</a:t>
            </a:r>
            <a:r>
              <a:rPr lang="ro-RO" sz="2400" dirty="0" smtClean="0">
                <a:latin typeface="Trebuchet MS" pitchFamily="34" charset="0"/>
              </a:rPr>
              <a:t>(</a:t>
            </a:r>
            <a:r>
              <a:rPr lang="en-US" sz="2400" dirty="0">
                <a:latin typeface="Trebuchet MS" pitchFamily="34" charset="0"/>
              </a:rPr>
              <a:t>K,·</a:t>
            </a:r>
            <a:r>
              <a:rPr lang="ro-RO" sz="2400" dirty="0" smtClean="0">
                <a:latin typeface="Trebuchet MS" pitchFamily="34" charset="0"/>
              </a:rPr>
              <a:t>) = </a:t>
            </a:r>
            <a:endParaRPr lang="ro-RO" sz="2400" dirty="0">
              <a:latin typeface="Trebuchet MS" pitchFamily="34" charset="0"/>
            </a:endParaRPr>
          </a:p>
          <a:p>
            <a:r>
              <a:rPr lang="ro-RO" sz="2400" dirty="0" smtClean="0">
                <a:latin typeface="Trebuchet MS" pitchFamily="34" charset="0"/>
              </a:rPr>
              <a:t>	strict crescătoare</a:t>
            </a:r>
            <a:endParaRPr lang="en-US" sz="2400" i="1" dirty="0">
              <a:latin typeface="Trebuchet MS" pitchFamily="34" charset="0"/>
            </a:endParaRPr>
          </a:p>
        </p:txBody>
      </p:sp>
      <p:pic>
        <p:nvPicPr>
          <p:cNvPr id="1026" name="Picture 2" descr="C:\Users\Oriana\Documents\GitHub\Licenta2016\Prezentare\synchronized-secur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736031"/>
            <a:ext cx="2228850" cy="195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81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5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:\Users\Oriana\Documents\GitHub\Licenta2016\Prezentare\Purchased-Math-Mania-Image-Fotolia_1885007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02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52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Oriana\Documents\GitHub\Licenta2016\Prezentare\Purchased-Math-Mania-Image-Fotolia_1885007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02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609600"/>
            <a:ext cx="8610600" cy="5715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9144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naliza a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lgoritmi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lor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instan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iere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”lazy” c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are utilizează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distribu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hipergeometric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050" name="Picture 2" descr="C:\Users\Oriana\Documents\GitHub\Licenta2016\Prezentare\us__en_us__ibm100__standardizing_encryption__private_correspondence__620x3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19" y="3894473"/>
            <a:ext cx="2674981" cy="21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Oriana\Documents\GitHub\Licenta2016\Prezentare\ordered-list-icon-7574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6027"/>
            <a:ext cx="1952582" cy="195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upload.wikimedia.org/wikipedia/commons/thumb/3/37/Example_of_a_set.svg/2000px-Example_of_a_set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1922160"/>
            <a:ext cx="2658277" cy="226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/>
          <p:cNvCxnSpPr/>
          <p:nvPr/>
        </p:nvCxnSpPr>
        <p:spPr>
          <a:xfrm rot="10800000">
            <a:off x="2786042" y="2286002"/>
            <a:ext cx="3309959" cy="457198"/>
          </a:xfrm>
          <a:prstGeom prst="curvedConnector3">
            <a:avLst/>
          </a:prstGeom>
          <a:ln w="50800">
            <a:solidFill>
              <a:schemeClr val="bg1"/>
            </a:solidFill>
            <a:prstDash val="lgDashDot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91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Oriana\Documents\GitHub\Licenta2016\Prezentare\Purchased-Math-Mania-Image-Fotolia_1885007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02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609600"/>
            <a:ext cx="8610600" cy="5715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67000"/>
            <a:ext cx="2514600" cy="9144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naliza a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lgoritmi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lor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instan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iere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”lazy” c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are utilizează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distribu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hipergeometric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3074" name="Picture 2" descr="C:\Users\Oriana\Documents\GitHub\Licenta2016\Prezentare\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719896"/>
            <a:ext cx="3248025" cy="545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Oriana\Documents\GitHub\Licenta2016\Prezentare\Purchased-Math-Mania-Image-Fotolia_1885007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02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609600"/>
            <a:ext cx="8610600" cy="5715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382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naliza a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lgoritmi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lor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de instan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iere ”lazy” c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are utilizează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distribu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hipergeometric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343090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2000" b="1" dirty="0" smtClean="0">
                <a:solidFill>
                  <a:schemeClr val="bg1"/>
                </a:solidFill>
                <a:latin typeface="Trebuchet MS" pitchFamily="34" charset="0"/>
              </a:rPr>
              <a:t>P</a:t>
            </a:r>
            <a:r>
              <a:rPr lang="en-US" sz="2000" b="1" dirty="0" err="1" smtClean="0">
                <a:solidFill>
                  <a:schemeClr val="bg1"/>
                </a:solidFill>
                <a:latin typeface="Trebuchet MS" pitchFamily="34" charset="0"/>
              </a:rPr>
              <a:t>remis</a:t>
            </a:r>
            <a:r>
              <a:rPr lang="ro-RO" sz="2000" b="1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: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lgoritm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ul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nostr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u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instan</a:t>
            </a:r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ț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iaz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o 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func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ț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ie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random strict 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monoton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endParaRPr lang="en-US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34098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000" b="1" i="1" dirty="0" smtClean="0">
                <a:solidFill>
                  <a:schemeClr val="bg1"/>
                </a:solidFill>
                <a:latin typeface="Trebuchet MS" pitchFamily="34" charset="0"/>
              </a:rPr>
              <a:t>Demonstrație:</a:t>
            </a:r>
            <a:endParaRPr lang="en-US" sz="2000" b="1" i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14400" y="4250023"/>
            <a:ext cx="7315201" cy="1312577"/>
            <a:chOff x="914400" y="4097623"/>
            <a:chExt cx="7315201" cy="1312577"/>
          </a:xfrm>
        </p:grpSpPr>
        <p:sp>
          <p:nvSpPr>
            <p:cNvPr id="9" name="TextBox 8"/>
            <p:cNvSpPr txBox="1"/>
            <p:nvPr/>
          </p:nvSpPr>
          <p:spPr>
            <a:xfrm>
              <a:off x="914400" y="4097623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o-RO" sz="2000" b="1" u="sng" dirty="0" smtClean="0">
                  <a:solidFill>
                    <a:schemeClr val="bg1"/>
                  </a:solidFill>
                  <a:latin typeface="Trebuchet MS" pitchFamily="34" charset="0"/>
                </a:rPr>
                <a:t>Teoremă</a:t>
              </a:r>
              <a:endParaRPr lang="en-US" sz="2000" b="1" u="sng" dirty="0">
                <a:solidFill>
                  <a:schemeClr val="bg1"/>
                </a:solidFill>
                <a:latin typeface="Trebuchet MS" pitchFamily="34" charset="0"/>
              </a:endParaRPr>
            </a:p>
          </p:txBody>
        </p:sp>
        <p:pic>
          <p:nvPicPr>
            <p:cNvPr id="4098" name="Picture 2" descr="C:\Users\Oriana\Documents\GitHub\Licenta2016\Prezentare\prove-it-facebook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3013" y="4573598"/>
              <a:ext cx="6986588" cy="836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284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Oriana\Documents\GitHub\Licenta2016\Prezentare\Purchased-Math-Mania-Image-Fotolia_1885007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02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609600"/>
            <a:ext cx="8610600" cy="5715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382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naliza a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lgoritmi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lor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de instan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iere ”lazy” c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are utilizează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distribu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hipergeometric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19050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000" b="1" i="1" u="sng" dirty="0" smtClean="0">
                <a:solidFill>
                  <a:schemeClr val="bg1"/>
                </a:solidFill>
                <a:latin typeface="Trebuchet MS" pitchFamily="34" charset="0"/>
              </a:rPr>
              <a:t>Demonstrație (Teoremă)</a:t>
            </a:r>
            <a:r>
              <a:rPr lang="ro-RO" sz="2000" b="1" i="1" dirty="0" smtClean="0">
                <a:solidFill>
                  <a:schemeClr val="bg1"/>
                </a:solidFill>
                <a:latin typeface="Trebuchet MS" pitchFamily="34" charset="0"/>
              </a:rPr>
              <a:t>:</a:t>
            </a:r>
            <a:endParaRPr lang="en-US" sz="2000" b="1" i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600" y="230511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F</a:t>
            </a:r>
            <a:r>
              <a:rPr lang="en-US" sz="2000" dirty="0" err="1" smtClean="0">
                <a:solidFill>
                  <a:schemeClr val="bg1"/>
                </a:solidFill>
                <a:latin typeface="Trebuchet MS" pitchFamily="34" charset="0"/>
              </a:rPr>
              <a:t>unc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ț</a:t>
            </a:r>
            <a:r>
              <a:rPr lang="en-US" sz="2000" dirty="0" err="1" smtClean="0">
                <a:solidFill>
                  <a:schemeClr val="bg1"/>
                </a:solidFill>
                <a:latin typeface="Trebuchet MS" pitchFamily="34" charset="0"/>
              </a:rPr>
              <a:t>ia</a:t>
            </a:r>
            <a:r>
              <a:rPr lang="en-US" sz="20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rebuchet MS" pitchFamily="34" charset="0"/>
              </a:rPr>
              <a:t>deﬁnit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0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rebuchet MS" pitchFamily="34" charset="0"/>
              </a:rPr>
              <a:t>de 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en-US" sz="2000" dirty="0" err="1" smtClean="0">
                <a:solidFill>
                  <a:schemeClr val="bg1"/>
                </a:solidFill>
                <a:latin typeface="Trebuchet MS" pitchFamily="34" charset="0"/>
              </a:rPr>
              <a:t>nstantiereLazy</a:t>
            </a:r>
            <a:r>
              <a:rPr lang="en-US" sz="2000" dirty="0" smtClean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en-US" sz="2000" i="1" dirty="0" smtClean="0">
                <a:solidFill>
                  <a:schemeClr val="bg1"/>
                </a:solidFill>
                <a:latin typeface="Trebuchet MS" pitchFamily="34" charset="0"/>
              </a:rPr>
              <a:t>D,R</a:t>
            </a:r>
            <a:r>
              <a:rPr lang="en-US" sz="2000" i="1" dirty="0">
                <a:solidFill>
                  <a:schemeClr val="bg1"/>
                </a:solidFill>
                <a:latin typeface="Trebuchet MS" pitchFamily="34" charset="0"/>
              </a:rPr>
              <a:t>,·</a:t>
            </a:r>
            <a:r>
              <a:rPr lang="en-US" sz="2000" dirty="0">
                <a:solidFill>
                  <a:schemeClr val="bg1"/>
                </a:solidFill>
                <a:latin typeface="Trebuchet MS" pitchFamily="34" charset="0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Trebuchet MS" pitchFamily="34" charset="0"/>
              </a:rPr>
              <a:t>este</a:t>
            </a:r>
            <a:r>
              <a:rPr lang="en-US" sz="20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rebuchet MS" pitchFamily="34" charset="0"/>
              </a:rPr>
              <a:t>echivalent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000" dirty="0" smtClean="0">
                <a:solidFill>
                  <a:schemeClr val="bg1"/>
                </a:solidFill>
                <a:latin typeface="Trebuchet MS" pitchFamily="34" charset="0"/>
              </a:rPr>
              <a:t> cu</a:t>
            </a:r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sz="2000" i="1" dirty="0">
                <a:solidFill>
                  <a:schemeClr val="bg1"/>
                </a:solidFill>
                <a:latin typeface="Trebuchet MS" pitchFamily="34" charset="0"/>
              </a:rPr>
              <a:t>f</a:t>
            </a:r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 cu probabilitatea de 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1 / </a:t>
            </a:r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|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OPF|</a:t>
            </a:r>
            <a:endParaRPr lang="en-US" sz="20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3328339"/>
            <a:ext cx="3329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en-US" sz="2000" dirty="0" err="1" smtClean="0">
                <a:solidFill>
                  <a:schemeClr val="bg1"/>
                </a:solidFill>
                <a:latin typeface="Trebuchet MS" pitchFamily="34" charset="0"/>
              </a:rPr>
              <a:t>azul</a:t>
            </a:r>
            <a:r>
              <a:rPr lang="en-US" sz="20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Trebuchet MS" pitchFamily="34" charset="0"/>
              </a:rPr>
              <a:t>de </a:t>
            </a:r>
            <a:r>
              <a:rPr lang="en-US" sz="2000" dirty="0" err="1" smtClean="0">
                <a:solidFill>
                  <a:schemeClr val="bg1"/>
                </a:solidFill>
                <a:latin typeface="Trebuchet MS" pitchFamily="34" charset="0"/>
              </a:rPr>
              <a:t>baz</a:t>
            </a:r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0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î</a:t>
            </a:r>
            <a:r>
              <a:rPr lang="en-US" sz="2000" dirty="0" smtClean="0">
                <a:solidFill>
                  <a:schemeClr val="bg1"/>
                </a:solidFill>
                <a:latin typeface="Trebuchet MS" pitchFamily="34" charset="0"/>
              </a:rPr>
              <a:t>n </a:t>
            </a:r>
            <a:r>
              <a:rPr lang="en-US" sz="2000" dirty="0">
                <a:solidFill>
                  <a:schemeClr val="bg1"/>
                </a:solidFill>
                <a:latin typeface="Trebuchet MS" pitchFamily="34" charset="0"/>
              </a:rPr>
              <a:t>care M =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00200" y="3958537"/>
            <a:ext cx="678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Trebuchet MS" pitchFamily="34" charset="0"/>
              </a:rPr>
              <a:t>La primul apel, InstantiereLazy(</a:t>
            </a:r>
            <a:r>
              <a:rPr lang="it-IT" i="1" dirty="0">
                <a:solidFill>
                  <a:schemeClr val="bg1"/>
                </a:solidFill>
                <a:latin typeface="Trebuchet MS" pitchFamily="34" charset="0"/>
              </a:rPr>
              <a:t>D,R,m</a:t>
            </a:r>
            <a:r>
              <a:rPr lang="it-IT" dirty="0">
                <a:solidFill>
                  <a:schemeClr val="bg1"/>
                </a:solidFill>
                <a:latin typeface="Trebuchet MS" pitchFamily="34" charset="0"/>
              </a:rPr>
              <a:t>) va determina un element random </a:t>
            </a:r>
            <a:r>
              <a:rPr lang="it-IT" i="1" dirty="0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it-IT" dirty="0">
                <a:solidFill>
                  <a:schemeClr val="bg1"/>
                </a:solidFill>
                <a:latin typeface="Trebuchet MS" pitchFamily="34" charset="0"/>
              </a:rPr>
              <a:t> din codomeniul </a:t>
            </a:r>
            <a:r>
              <a:rPr lang="it-IT" i="1" dirty="0" smtClean="0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ro-RO" i="1" dirty="0" smtClean="0">
                <a:solidFill>
                  <a:schemeClr val="bg1"/>
                </a:solidFill>
                <a:latin typeface="Trebuchet MS" pitchFamily="34" charset="0"/>
              </a:rPr>
              <a:t>,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deci probabilitatea acestuia va fi:</a:t>
            </a:r>
            <a:endParaRPr lang="en-US" i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5122" name="Picture 2" descr="C:\Users\Oriana\Documents\GitHub\Licenta2016\Prezentare\220px-Monotonicity_exampl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56" y="5025337"/>
            <a:ext cx="2521744" cy="68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00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Oriana\Documents\GitHub\Licenta2016\Prezentare\Purchased-Math-Mania-Image-Fotolia_1885007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02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609600"/>
            <a:ext cx="8610600" cy="5715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382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naliza a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lgoritmi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lor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de instan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iere ”lazy” c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are utilizează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distribu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hipergeometric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19050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000" b="1" i="1" u="sng" dirty="0" smtClean="0">
                <a:solidFill>
                  <a:schemeClr val="bg1"/>
                </a:solidFill>
                <a:latin typeface="Trebuchet MS" pitchFamily="34" charset="0"/>
              </a:rPr>
              <a:t>Demonstrație (Teoremă)</a:t>
            </a:r>
            <a:r>
              <a:rPr lang="ro-RO" sz="2000" b="1" i="1" dirty="0" smtClean="0">
                <a:solidFill>
                  <a:schemeClr val="bg1"/>
                </a:solidFill>
                <a:latin typeface="Trebuchet MS" pitchFamily="34" charset="0"/>
              </a:rPr>
              <a:t>:</a:t>
            </a:r>
            <a:endParaRPr lang="en-US" sz="2000" b="1" i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2286000"/>
            <a:ext cx="3951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Vom presupune 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că </a:t>
            </a:r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M &gt; 1 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și </a:t>
            </a:r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N ≥ M</a:t>
            </a:r>
            <a:endParaRPr lang="en-US" sz="20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2637472"/>
            <a:ext cx="6781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  <a:latin typeface="Trebuchet MS" pitchFamily="34" charset="0"/>
              </a:rPr>
              <a:t>InstantiereLazy(</a:t>
            </a:r>
            <a:r>
              <a:rPr lang="it-IT" i="1" dirty="0" smtClean="0">
                <a:solidFill>
                  <a:schemeClr val="bg1"/>
                </a:solidFill>
                <a:latin typeface="Trebuchet MS" pitchFamily="34" charset="0"/>
              </a:rPr>
              <a:t>D,R,m</a:t>
            </a:r>
            <a:r>
              <a:rPr lang="it-IT" dirty="0">
                <a:solidFill>
                  <a:schemeClr val="bg1"/>
                </a:solidFill>
                <a:latin typeface="Trebuchet MS" pitchFamily="34" charset="0"/>
              </a:rPr>
              <a:t>)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va împârți în continuare domeniul și codomeniul de analiză la 2 în funcție de pasul anterior.</a:t>
            </a:r>
          </a:p>
          <a:p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Astfel obținem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InstantiereLazy(</a:t>
            </a:r>
            <a:r>
              <a:rPr lang="ro-RO" i="1" dirty="0">
                <a:solidFill>
                  <a:schemeClr val="bg1"/>
                </a:solidFill>
                <a:latin typeface="Trebuchet MS" pitchFamily="34" charset="0"/>
              </a:rPr>
              <a:t>D,R,·</a:t>
            </a:r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) e echivalent cu </a:t>
            </a:r>
            <a:r>
              <a:rPr lang="ro-RO" i="1" dirty="0">
                <a:solidFill>
                  <a:schemeClr val="bg1"/>
                </a:solidFill>
                <a:latin typeface="Trebuchet MS" pitchFamily="34" charset="0"/>
              </a:rPr>
              <a:t>f</a:t>
            </a:r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dacă și </a:t>
            </a:r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numai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dacă </a:t>
            </a:r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toate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următoarele </a:t>
            </a:r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trei evenimente au loc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simultan:</a:t>
            </a:r>
            <a:endParaRPr lang="en-US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5050" y="4114800"/>
            <a:ext cx="60769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rebuchet MS" pitchFamily="34" charset="0"/>
              </a:rPr>
              <a:t>E1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: </a:t>
            </a:r>
            <a:r>
              <a:rPr lang="en-US" i="1" dirty="0">
                <a:solidFill>
                  <a:schemeClr val="bg1"/>
                </a:solidFill>
                <a:latin typeface="Trebuchet MS" pitchFamily="34" charset="0"/>
              </a:rPr>
              <a:t>f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restr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â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ns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la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codomeniul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R1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va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â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n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e î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n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domeniul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</a:p>
          <a:p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      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D1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iar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i="1" dirty="0" smtClean="0">
                <a:solidFill>
                  <a:schemeClr val="bg1"/>
                </a:solidFill>
                <a:latin typeface="Trebuchet MS" pitchFamily="34" charset="0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restr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â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ns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la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codomeniul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R2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va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r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m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â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ne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î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n </a:t>
            </a:r>
            <a:endParaRPr lang="ro-RO" dirty="0" smtClean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ro-RO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      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domeniul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D2 - </a:t>
            </a:r>
            <a:r>
              <a:rPr lang="en-US" dirty="0" err="1" smtClean="0">
                <a:solidFill>
                  <a:schemeClr val="bg1"/>
                </a:solidFill>
                <a:latin typeface="Trebuchet MS" pitchFamily="34" charset="0"/>
              </a:rPr>
              <a:t>adic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x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va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ﬁ ales 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s</a:t>
            </a:r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ﬁe x0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.</a:t>
            </a:r>
            <a:endParaRPr lang="ro-RO" dirty="0" smtClean="0">
              <a:solidFill>
                <a:schemeClr val="bg1"/>
              </a:solidFill>
              <a:latin typeface="Trebuchet MS" pitchFamily="34" charset="0"/>
            </a:endParaRPr>
          </a:p>
          <a:p>
            <a:endParaRPr lang="en-US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rebuchet MS" pitchFamily="34" charset="0"/>
              </a:rPr>
              <a:t>E2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: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InstantiereLazy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(D1,R1,·) e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echivalent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cu f1</a:t>
            </a:r>
            <a:r>
              <a:rPr lang="en-US" dirty="0" smtClean="0">
                <a:solidFill>
                  <a:schemeClr val="bg1"/>
                </a:solidFill>
                <a:latin typeface="Trebuchet MS" pitchFamily="34" charset="0"/>
              </a:rPr>
              <a:t>.</a:t>
            </a:r>
            <a:endParaRPr lang="ro-RO" dirty="0" smtClean="0">
              <a:solidFill>
                <a:schemeClr val="bg1"/>
              </a:solidFill>
              <a:latin typeface="Trebuchet MS" pitchFamily="34" charset="0"/>
            </a:endParaRPr>
          </a:p>
          <a:p>
            <a:endParaRPr lang="en-US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Trebuchet MS" pitchFamily="34" charset="0"/>
              </a:rPr>
              <a:t>E3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: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InstantiereLazy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(D2,R2,·) e </a:t>
            </a:r>
            <a:r>
              <a:rPr lang="en-US" dirty="0" err="1">
                <a:solidFill>
                  <a:schemeClr val="bg1"/>
                </a:solidFill>
                <a:latin typeface="Trebuchet MS" pitchFamily="34" charset="0"/>
              </a:rPr>
              <a:t>echivalent</a:t>
            </a:r>
            <a:r>
              <a:rPr lang="en-US" dirty="0">
                <a:solidFill>
                  <a:schemeClr val="bg1"/>
                </a:solidFill>
                <a:latin typeface="Trebuchet MS" pitchFamily="34" charset="0"/>
              </a:rPr>
              <a:t> cu f2.</a:t>
            </a:r>
          </a:p>
        </p:txBody>
      </p:sp>
    </p:spTree>
    <p:extLst>
      <p:ext uri="{BB962C8B-B14F-4D97-AF65-F5344CB8AC3E}">
        <p14:creationId xmlns:p14="http://schemas.microsoft.com/office/powerpoint/2010/main" val="55716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Oriana\Documents\GitHub\Licenta2016\Prezentare\Purchased-Math-Mania-Image-Fotolia_1885007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02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609600"/>
            <a:ext cx="8610600" cy="5715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8382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naliza a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lgoritmi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lor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de instan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iere ”lazy” c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are utilizează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distribu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hipergeometric</a:t>
            </a:r>
            <a:r>
              <a:rPr lang="ro-RO" sz="2400" smtClean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40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190500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RO" sz="2000" b="1" i="1" u="sng" dirty="0" smtClean="0">
                <a:solidFill>
                  <a:schemeClr val="bg1"/>
                </a:solidFill>
                <a:latin typeface="Trebuchet MS" pitchFamily="34" charset="0"/>
              </a:rPr>
              <a:t>Demonstrație (Teoremă)</a:t>
            </a:r>
            <a:r>
              <a:rPr lang="ro-RO" sz="2000" b="1" i="1" dirty="0" smtClean="0">
                <a:solidFill>
                  <a:schemeClr val="bg1"/>
                </a:solidFill>
                <a:latin typeface="Trebuchet MS" pitchFamily="34" charset="0"/>
              </a:rPr>
              <a:t>:</a:t>
            </a:r>
            <a:endParaRPr lang="en-US" sz="2000" b="1" i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000" y="2286000"/>
            <a:ext cx="39512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Vom presupune 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că </a:t>
            </a:r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M &gt; 1 </a:t>
            </a:r>
            <a:r>
              <a:rPr lang="ro-RO" sz="2000" dirty="0" smtClean="0">
                <a:solidFill>
                  <a:schemeClr val="bg1"/>
                </a:solidFill>
                <a:latin typeface="Trebuchet MS" pitchFamily="34" charset="0"/>
              </a:rPr>
              <a:t>și </a:t>
            </a:r>
            <a:r>
              <a:rPr lang="ro-RO" sz="2000" dirty="0">
                <a:solidFill>
                  <a:schemeClr val="bg1"/>
                </a:solidFill>
                <a:latin typeface="Trebuchet MS" pitchFamily="34" charset="0"/>
              </a:rPr>
              <a:t>N ≥ M</a:t>
            </a:r>
            <a:endParaRPr lang="en-US" sz="20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6146" name="Picture 2" descr="C:\Users\Oriana\Documents\GitHub\Licenta2016\Prezentare\18ixakyvxdtvwjp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2667000"/>
            <a:ext cx="6934201" cy="52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903651" y="3124200"/>
            <a:ext cx="4182949" cy="1981200"/>
            <a:chOff x="2044672" y="3124200"/>
            <a:chExt cx="5486400" cy="2598563"/>
          </a:xfrm>
        </p:grpSpPr>
        <p:pic>
          <p:nvPicPr>
            <p:cNvPr id="6147" name="Picture 3" descr="C:\Users\Oriana\Documents\GitHub\Licenta2016\Prezentare\220px-Monotonicity_example2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672" y="3124200"/>
              <a:ext cx="5486400" cy="1059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C:\Users\Oriana\Documents\GitHub\Licenta2016\Prezentare\220px-Monotonicity_example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3432" y="3886200"/>
              <a:ext cx="2508878" cy="183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9" name="Picture 5" descr="C:\Users\Oriana\Documents\GitHub\Licenta2016\Prezentare\220px-Monotonicity_example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5105400"/>
            <a:ext cx="5930064" cy="11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4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Oriana\Documents\GitHub\Licenta2016\Prezentare\Purchased-Math-Mania-Image-Fotolia_1885007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02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609600"/>
            <a:ext cx="8610600" cy="5715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2819400"/>
            <a:ext cx="2692401" cy="914400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naliza a</a:t>
            </a:r>
            <a:r>
              <a:rPr lang="en-US" sz="2400" dirty="0" err="1" smtClean="0">
                <a:solidFill>
                  <a:schemeClr val="bg1"/>
                </a:solidFill>
                <a:latin typeface="Trebuchet MS" pitchFamily="34" charset="0"/>
              </a:rPr>
              <a:t>lgoritmi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lor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rebuchet MS" pitchFamily="34" charset="0"/>
              </a:rPr>
              <a:t>de </a:t>
            </a:r>
            <a:r>
              <a:rPr lang="en-US" sz="2400" dirty="0" err="1">
                <a:solidFill>
                  <a:schemeClr val="bg1"/>
                </a:solidFill>
                <a:latin typeface="Trebuchet MS" pitchFamily="34" charset="0"/>
              </a:rPr>
              <a:t>instan</a:t>
            </a:r>
            <a:r>
              <a:rPr lang="ro-RO" sz="2400" dirty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dirty="0" err="1">
                <a:solidFill>
                  <a:schemeClr val="bg1"/>
                </a:solidFill>
                <a:latin typeface="Trebuchet MS" pitchFamily="34" charset="0"/>
              </a:rPr>
              <a:t>iere</a:t>
            </a:r>
            <a:r>
              <a:rPr lang="en-US" sz="2400" dirty="0">
                <a:solidFill>
                  <a:schemeClr val="bg1"/>
                </a:solidFill>
                <a:latin typeface="Trebuchet MS" pitchFamily="34" charset="0"/>
              </a:rPr>
              <a:t> ”lazy” 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c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are utilizează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itchFamily="34" charset="0"/>
              </a:rPr>
              <a:t>distribu</a:t>
            </a:r>
            <a:r>
              <a:rPr lang="ro-RO" sz="2400" dirty="0">
                <a:solidFill>
                  <a:schemeClr val="bg1"/>
                </a:solidFill>
                <a:latin typeface="Trebuchet MS" pitchFamily="34" charset="0"/>
              </a:rPr>
              <a:t>ţ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i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a</a:t>
            </a:r>
            <a:r>
              <a:rPr lang="en-US" sz="24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rebuchet MS" pitchFamily="34" charset="0"/>
              </a:rPr>
              <a:t>hipergeometric</a:t>
            </a:r>
            <a:r>
              <a:rPr lang="ro-RO" sz="2400" dirty="0">
                <a:solidFill>
                  <a:schemeClr val="bg1"/>
                </a:solidFill>
                <a:latin typeface="Trebuchet MS" pitchFamily="34" charset="0"/>
              </a:rPr>
              <a:t>ă</a:t>
            </a:r>
            <a:r>
              <a:rPr lang="en-US" sz="24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ro-RO" sz="2400" dirty="0" smtClean="0">
                <a:solidFill>
                  <a:schemeClr val="bg1"/>
                </a:solidFill>
                <a:latin typeface="Trebuchet MS" pitchFamily="34" charset="0"/>
              </a:rPr>
              <a:t>negativă</a:t>
            </a:r>
            <a:endParaRPr lang="en-US" sz="2400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050" name="Picture 2" descr="C:\Users\Oriana\Documents\GitHub\Licenta2016\Prezentare\220px-Monotonicity_exampl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762000"/>
            <a:ext cx="3833812" cy="548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50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Oriana\Documents\GitHub\Licenta2016\Prezentare\Purchased-Math-Mania-Image-Fotolia_1885007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0"/>
            <a:ext cx="97027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609600"/>
            <a:ext cx="8610600" cy="57150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914400"/>
          </a:xfrm>
        </p:spPr>
        <p:txBody>
          <a:bodyPr/>
          <a:lstStyle/>
          <a:p>
            <a:r>
              <a:rPr lang="ro-RO" dirty="0" smtClean="0">
                <a:solidFill>
                  <a:schemeClr val="bg1"/>
                </a:solidFill>
                <a:latin typeface="Trebuchet MS" pitchFamily="34" charset="0"/>
              </a:rPr>
              <a:t>Analiza IND-CPA</a:t>
            </a:r>
            <a:endParaRPr lang="en-US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endParaRPr lang="en-US" dirty="0">
              <a:latin typeface="Trebuchet MS" pitchFamily="34" charset="0"/>
            </a:endParaRPr>
          </a:p>
        </p:txBody>
      </p:sp>
      <p:pic>
        <p:nvPicPr>
          <p:cNvPr id="1026" name="Picture 2" descr="C:\Users\Oriana\Documents\GitHub\Licenta2016\Prezentare\220px-Monotonicity_exampl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477" y="1828800"/>
            <a:ext cx="4399523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Oriana\Documents\GitHub\Licenta2016\Prezentare\complex-da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0" y="-1676400"/>
            <a:ext cx="12249127" cy="979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057400" y="1594859"/>
            <a:ext cx="4973488" cy="3657693"/>
            <a:chOff x="3831299" y="1409699"/>
            <a:chExt cx="5278288" cy="3881855"/>
          </a:xfrm>
          <a:solidFill>
            <a:schemeClr val="bg1">
              <a:alpha val="9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3831299" y="4953000"/>
              <a:ext cx="5278288" cy="338554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itchFamily="34" charset="0"/>
                </a:rPr>
                <a:t>http://bruns-pak.com/data-breach-cost-company/</a:t>
              </a:r>
            </a:p>
          </p:txBody>
        </p:sp>
        <p:pic>
          <p:nvPicPr>
            <p:cNvPr id="4098" name="Picture 2" descr="http://bruns-pak.com/wp-content/uploads/2014/11/imag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299" y="1409699"/>
              <a:ext cx="5278288" cy="3390901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291062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o-RO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</a:rPr>
              <a:t>Vă mulţumesc pentru atenţia dumneavoastră!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</a:endParaRPr>
          </a:p>
        </p:txBody>
      </p:sp>
      <p:pic>
        <p:nvPicPr>
          <p:cNvPr id="15369" name="Picture 9" descr="https://mir-s3-cdn-cf.behance.net/project_modules/disp/acd22520898071.562fab9f75634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6934200" cy="312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1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o-RO" sz="3200" dirty="0">
                <a:latin typeface="Trebuchet MS" pitchFamily="34" charset="0"/>
              </a:rPr>
              <a:t/>
            </a:r>
            <a:br>
              <a:rPr lang="ro-RO" sz="3200" dirty="0">
                <a:latin typeface="Trebuchet MS" pitchFamily="34" charset="0"/>
              </a:rPr>
            </a:br>
            <a:r>
              <a:rPr lang="ro-RO" sz="3200" dirty="0">
                <a:latin typeface="Trebuchet MS" pitchFamily="34" charset="0"/>
              </a:rPr>
              <a:t> </a:t>
            </a:r>
            <a:r>
              <a:rPr lang="ro-RO" sz="3200" dirty="0" smtClean="0">
                <a:latin typeface="Trebuchet MS" pitchFamily="34" charset="0"/>
              </a:rPr>
              <a:t>Stocarea </a:t>
            </a:r>
            <a:r>
              <a:rPr lang="ro-RO" sz="3200" dirty="0">
                <a:latin typeface="Trebuchet MS" pitchFamily="34" charset="0"/>
              </a:rPr>
              <a:t>pe server a datelor criptate</a:t>
            </a:r>
            <a:endParaRPr lang="en-US" sz="3200" dirty="0">
              <a:latin typeface="Trebuchet MS" pitchFamily="34" charset="0"/>
            </a:endParaRPr>
          </a:p>
        </p:txBody>
      </p:sp>
      <p:pic>
        <p:nvPicPr>
          <p:cNvPr id="5122" name="Picture 2" descr="C:\Users\Oriana\Documents\GitHub\Licenta2016\Prezentare\info-process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Oriana\Documents\GitHub\Licenta2016\Prezentare\data_l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209800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38691" y="304800"/>
            <a:ext cx="16450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3200" b="1" dirty="0" smtClean="0">
                <a:latin typeface="Trebuchet MS" pitchFamily="34" charset="0"/>
              </a:rPr>
              <a:t>Soluția: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0396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6858000" cy="1143000"/>
          </a:xfrm>
        </p:spPr>
        <p:txBody>
          <a:bodyPr/>
          <a:lstStyle/>
          <a:p>
            <a:r>
              <a:rPr lang="ro-RO" dirty="0" smtClean="0">
                <a:latin typeface="Trebuchet MS" pitchFamily="34" charset="0"/>
              </a:rPr>
              <a:t>Cuprinsul lucrării</a:t>
            </a:r>
            <a:endParaRPr lang="en-US" dirty="0"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668657" cy="48768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Trebuchet MS" pitchFamily="34" charset="0"/>
              </a:rPr>
              <a:t>I. </a:t>
            </a:r>
            <a:r>
              <a:rPr lang="en-US" dirty="0" err="1" smtClean="0">
                <a:latin typeface="Trebuchet MS" pitchFamily="34" charset="0"/>
              </a:rPr>
              <a:t>Introducere</a:t>
            </a:r>
            <a:r>
              <a:rPr lang="en-US" dirty="0" smtClean="0">
                <a:latin typeface="Trebuchet MS" pitchFamily="34" charset="0"/>
              </a:rPr>
              <a:t> </a:t>
            </a:r>
            <a:endParaRPr lang="ro-RO" dirty="0">
              <a:latin typeface="Trebuchet MS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Trebuchet MS" pitchFamily="34" charset="0"/>
              </a:rPr>
              <a:t>II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>
                <a:latin typeface="Trebuchet MS" pitchFamily="34" charset="0"/>
              </a:rPr>
              <a:t>Elemente</a:t>
            </a:r>
            <a:r>
              <a:rPr lang="en-US" dirty="0">
                <a:latin typeface="Trebuchet MS" pitchFamily="34" charset="0"/>
              </a:rPr>
              <a:t> de </a:t>
            </a:r>
            <a:r>
              <a:rPr lang="en-US" dirty="0" err="1">
                <a:latin typeface="Trebuchet MS" pitchFamily="34" charset="0"/>
              </a:rPr>
              <a:t>criptograﬁe</a:t>
            </a:r>
            <a:r>
              <a:rPr lang="en-US" dirty="0">
                <a:latin typeface="Trebuchet MS" pitchFamily="34" charset="0"/>
              </a:rPr>
              <a:t> 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II.1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ro-RO" dirty="0" smtClean="0">
                <a:latin typeface="Trebuchet MS" pitchFamily="34" charset="0"/>
              </a:rPr>
              <a:t>Criptografie</a:t>
            </a: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II.2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 smtClean="0">
                <a:latin typeface="Trebuchet MS" pitchFamily="34" charset="0"/>
              </a:rPr>
              <a:t>Func</a:t>
            </a:r>
            <a:r>
              <a:rPr lang="ro-RO" dirty="0">
                <a:latin typeface="Trebuchet MS" pitchFamily="34" charset="0"/>
              </a:rPr>
              <a:t>ţ</a:t>
            </a:r>
            <a:r>
              <a:rPr lang="en-US" dirty="0" smtClean="0">
                <a:latin typeface="Trebuchet MS" pitchFamily="34" charset="0"/>
              </a:rPr>
              <a:t>ii </a:t>
            </a:r>
            <a:r>
              <a:rPr lang="en-US" dirty="0">
                <a:latin typeface="Trebuchet MS" pitchFamily="34" charset="0"/>
              </a:rPr>
              <a:t>monotone 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Trebuchet MS" pitchFamily="34" charset="0"/>
              </a:rPr>
              <a:t>III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>
                <a:latin typeface="Trebuchet MS" pitchFamily="34" charset="0"/>
              </a:rPr>
              <a:t>Prezentarea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structurii</a:t>
            </a:r>
            <a:r>
              <a:rPr lang="en-US" dirty="0">
                <a:latin typeface="Trebuchet MS" pitchFamily="34" charset="0"/>
              </a:rPr>
              <a:t> OPE 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III.1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>
                <a:latin typeface="Trebuchet MS" pitchFamily="34" charset="0"/>
              </a:rPr>
              <a:t>Prezentarea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structurii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ro-RO" dirty="0" smtClean="0">
                <a:latin typeface="Trebuchet MS" pitchFamily="34" charset="0"/>
              </a:rPr>
              <a:t>ş</a:t>
            </a:r>
            <a:r>
              <a:rPr lang="en-US" dirty="0" smtClean="0">
                <a:latin typeface="Trebuchet MS" pitchFamily="34" charset="0"/>
              </a:rPr>
              <a:t>i </a:t>
            </a:r>
            <a:r>
              <a:rPr lang="en-US" dirty="0" err="1" smtClean="0">
                <a:latin typeface="Trebuchet MS" pitchFamily="34" charset="0"/>
              </a:rPr>
              <a:t>func</a:t>
            </a:r>
            <a:r>
              <a:rPr lang="ro-RO" dirty="0" smtClean="0">
                <a:latin typeface="Trebuchet MS" pitchFamily="34" charset="0"/>
              </a:rPr>
              <a:t>ţ</a:t>
            </a:r>
            <a:r>
              <a:rPr lang="en-US" dirty="0" err="1" smtClean="0">
                <a:latin typeface="Trebuchet MS" pitchFamily="34" charset="0"/>
              </a:rPr>
              <a:t>ionarea</a:t>
            </a:r>
            <a:r>
              <a:rPr lang="en-US" dirty="0" smtClean="0">
                <a:latin typeface="Trebuchet MS" pitchFamily="34" charset="0"/>
              </a:rPr>
              <a:t> OPE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III.2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 smtClean="0">
                <a:latin typeface="Trebuchet MS" pitchFamily="34" charset="0"/>
              </a:rPr>
              <a:t>Func</a:t>
            </a:r>
            <a:r>
              <a:rPr lang="ro-RO" dirty="0" smtClean="0">
                <a:latin typeface="Trebuchet MS" pitchFamily="34" charset="0"/>
              </a:rPr>
              <a:t>ţ</a:t>
            </a:r>
            <a:r>
              <a:rPr lang="en-US" dirty="0" smtClean="0">
                <a:latin typeface="Trebuchet MS" pitchFamily="34" charset="0"/>
              </a:rPr>
              <a:t>ii </a:t>
            </a:r>
            <a:r>
              <a:rPr lang="en-US" dirty="0">
                <a:latin typeface="Trebuchet MS" pitchFamily="34" charset="0"/>
              </a:rPr>
              <a:t>random cu </a:t>
            </a:r>
            <a:r>
              <a:rPr lang="en-US" dirty="0" smtClean="0">
                <a:latin typeface="Trebuchet MS" pitchFamily="34" charset="0"/>
              </a:rPr>
              <a:t>p</a:t>
            </a:r>
            <a:r>
              <a:rPr lang="ro-RO" dirty="0">
                <a:latin typeface="Trebuchet MS" pitchFamily="34" charset="0"/>
              </a:rPr>
              <a:t>ă</a:t>
            </a:r>
            <a:r>
              <a:rPr lang="en-US" dirty="0" err="1" smtClean="0">
                <a:latin typeface="Trebuchet MS" pitchFamily="34" charset="0"/>
              </a:rPr>
              <a:t>strarea</a:t>
            </a:r>
            <a:r>
              <a:rPr lang="en-US" dirty="0" smtClean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ordinii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ro-RO" dirty="0" err="1" smtClean="0">
                <a:latin typeface="Trebuchet MS" pitchFamily="34" charset="0"/>
              </a:rPr>
              <a:t>ş</a:t>
            </a:r>
            <a:r>
              <a:rPr lang="en-US" dirty="0" smtClean="0">
                <a:latin typeface="Trebuchet MS" pitchFamily="34" charset="0"/>
              </a:rPr>
              <a:t>i </a:t>
            </a:r>
            <a:r>
              <a:rPr lang="en-US" dirty="0" err="1" smtClean="0">
                <a:latin typeface="Trebuchet MS" pitchFamily="34" charset="0"/>
              </a:rPr>
              <a:t>distribu</a:t>
            </a:r>
            <a:r>
              <a:rPr lang="ro-RO" dirty="0" smtClean="0">
                <a:latin typeface="Trebuchet MS" pitchFamily="34" charset="0"/>
              </a:rPr>
              <a:t>ţ</a:t>
            </a:r>
            <a:r>
              <a:rPr lang="en-US" dirty="0" smtClean="0">
                <a:latin typeface="Trebuchet MS" pitchFamily="34" charset="0"/>
              </a:rPr>
              <a:t>ii </a:t>
            </a:r>
            <a:r>
              <a:rPr lang="en-US" dirty="0" err="1">
                <a:latin typeface="Trebuchet MS" pitchFamily="34" charset="0"/>
              </a:rPr>
              <a:t>hipergeometrice</a:t>
            </a:r>
            <a:r>
              <a:rPr lang="en-US" dirty="0">
                <a:latin typeface="Trebuchet MS" pitchFamily="34" charset="0"/>
              </a:rPr>
              <a:t> 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III.3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 smtClean="0">
                <a:latin typeface="Trebuchet MS" pitchFamily="34" charset="0"/>
              </a:rPr>
              <a:t>Utiliz</a:t>
            </a:r>
            <a:r>
              <a:rPr lang="ro-RO" dirty="0" smtClean="0">
                <a:latin typeface="Trebuchet MS" pitchFamily="34" charset="0"/>
              </a:rPr>
              <a:t>ă</a:t>
            </a:r>
            <a:r>
              <a:rPr lang="en-US" dirty="0" err="1" smtClean="0">
                <a:latin typeface="Trebuchet MS" pitchFamily="34" charset="0"/>
              </a:rPr>
              <a:t>ri</a:t>
            </a:r>
            <a:r>
              <a:rPr lang="en-US" dirty="0" smtClean="0">
                <a:latin typeface="Trebuchet MS" pitchFamily="34" charset="0"/>
              </a:rPr>
              <a:t> </a:t>
            </a:r>
            <a:r>
              <a:rPr lang="en-US" dirty="0">
                <a:latin typeface="Trebuchet MS" pitchFamily="34" charset="0"/>
              </a:rPr>
              <a:t>ale </a:t>
            </a:r>
            <a:r>
              <a:rPr lang="ro-RO" dirty="0" smtClean="0">
                <a:latin typeface="Trebuchet MS" pitchFamily="34" charset="0"/>
              </a:rPr>
              <a:t>OPE</a:t>
            </a: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ro-RO" dirty="0" smtClean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III.3.1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 smtClean="0">
                <a:latin typeface="Trebuchet MS" pitchFamily="34" charset="0"/>
              </a:rPr>
              <a:t>CryptDB</a:t>
            </a:r>
            <a:r>
              <a:rPr lang="en-US" dirty="0" smtClean="0">
                <a:latin typeface="Trebuchet MS" pitchFamily="34" charset="0"/>
              </a:rPr>
              <a:t> 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ro-RO" dirty="0" smtClean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III.3.2</a:t>
            </a:r>
            <a:r>
              <a:rPr lang="en-US" dirty="0">
                <a:latin typeface="Trebuchet MS" pitchFamily="34" charset="0"/>
              </a:rPr>
              <a:t>. Google Cloud Platform 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III.4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>
                <a:latin typeface="Trebuchet MS" pitchFamily="34" charset="0"/>
              </a:rPr>
              <a:t>Structura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schemei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ro-RO" dirty="0" smtClean="0">
                <a:latin typeface="Trebuchet MS" pitchFamily="34" charset="0"/>
              </a:rPr>
              <a:t>OPE</a:t>
            </a:r>
            <a:endParaRPr lang="en-US" dirty="0">
              <a:latin typeface="Trebuchet MS" pitchFamily="34" charset="0"/>
            </a:endParaRPr>
          </a:p>
          <a:p>
            <a:pPr marL="0" indent="0">
              <a:buNone/>
            </a:pPr>
            <a:r>
              <a:rPr lang="en-US" dirty="0">
                <a:latin typeface="Trebuchet MS" pitchFamily="34" charset="0"/>
              </a:rPr>
              <a:t>IV. </a:t>
            </a:r>
            <a:r>
              <a:rPr lang="en-US" dirty="0" err="1">
                <a:latin typeface="Trebuchet MS" pitchFamily="34" charset="0"/>
              </a:rPr>
              <a:t>Securitatea</a:t>
            </a:r>
            <a:r>
              <a:rPr lang="en-US" dirty="0">
                <a:latin typeface="Trebuchet MS" pitchFamily="34" charset="0"/>
              </a:rPr>
              <a:t> OPE 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IV.1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>
                <a:latin typeface="Trebuchet MS" pitchFamily="34" charset="0"/>
              </a:rPr>
              <a:t>Prezentarea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conceptelor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>
                <a:latin typeface="Trebuchet MS" pitchFamily="34" charset="0"/>
              </a:rPr>
              <a:t>utilizate</a:t>
            </a:r>
            <a:r>
              <a:rPr lang="en-US" dirty="0">
                <a:latin typeface="Trebuchet MS" pitchFamily="34" charset="0"/>
              </a:rPr>
              <a:t> 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IV.2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>
                <a:latin typeface="Trebuchet MS" pitchFamily="34" charset="0"/>
              </a:rPr>
              <a:t>Analiza</a:t>
            </a:r>
            <a:r>
              <a:rPr lang="en-US" dirty="0">
                <a:latin typeface="Trebuchet MS" pitchFamily="34" charset="0"/>
              </a:rPr>
              <a:t> IND-CPA 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IV.3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>
                <a:latin typeface="Trebuchet MS" pitchFamily="34" charset="0"/>
              </a:rPr>
              <a:t>Analiza</a:t>
            </a:r>
            <a:r>
              <a:rPr lang="en-US" dirty="0">
                <a:latin typeface="Trebuchet MS" pitchFamily="34" charset="0"/>
              </a:rPr>
              <a:t> </a:t>
            </a:r>
            <a:r>
              <a:rPr lang="en-US" dirty="0" err="1" smtClean="0">
                <a:latin typeface="Trebuchet MS" pitchFamily="34" charset="0"/>
              </a:rPr>
              <a:t>securit</a:t>
            </a:r>
            <a:r>
              <a:rPr lang="ro-RO" dirty="0" smtClean="0">
                <a:latin typeface="Trebuchet MS" pitchFamily="34" charset="0"/>
              </a:rPr>
              <a:t>ăţ</a:t>
            </a:r>
            <a:r>
              <a:rPr lang="en-US" dirty="0" smtClean="0">
                <a:latin typeface="Trebuchet MS" pitchFamily="34" charset="0"/>
              </a:rPr>
              <a:t>ii ROPF</a:t>
            </a:r>
            <a:endParaRPr lang="ro-RO" dirty="0" smtClean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>
                <a:latin typeface="Trebuchet MS" pitchFamily="34" charset="0"/>
              </a:rPr>
              <a:t>	</a:t>
            </a:r>
            <a:r>
              <a:rPr lang="ro-RO" dirty="0" smtClean="0">
                <a:latin typeface="Trebuchet MS" pitchFamily="34" charset="0"/>
              </a:rPr>
              <a:t>	</a:t>
            </a:r>
            <a:r>
              <a:rPr lang="en-US" dirty="0" smtClean="0">
                <a:latin typeface="Trebuchet MS" pitchFamily="34" charset="0"/>
              </a:rPr>
              <a:t>IV.3.1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>
                <a:latin typeface="Trebuchet MS" pitchFamily="34" charset="0"/>
              </a:rPr>
              <a:t>Algoritmi</a:t>
            </a:r>
            <a:r>
              <a:rPr lang="en-US" dirty="0">
                <a:latin typeface="Trebuchet MS" pitchFamily="34" charset="0"/>
              </a:rPr>
              <a:t> de </a:t>
            </a:r>
            <a:r>
              <a:rPr lang="en-US" dirty="0" err="1" smtClean="0">
                <a:latin typeface="Trebuchet MS" pitchFamily="34" charset="0"/>
              </a:rPr>
              <a:t>instan</a:t>
            </a:r>
            <a:r>
              <a:rPr lang="ro-RO" dirty="0" smtClean="0">
                <a:latin typeface="Trebuchet MS" pitchFamily="34" charset="0"/>
              </a:rPr>
              <a:t>ţ</a:t>
            </a:r>
            <a:r>
              <a:rPr lang="en-US" dirty="0" err="1" smtClean="0">
                <a:latin typeface="Trebuchet MS" pitchFamily="34" charset="0"/>
              </a:rPr>
              <a:t>iere</a:t>
            </a:r>
            <a:r>
              <a:rPr lang="en-US" dirty="0" smtClean="0">
                <a:latin typeface="Trebuchet MS" pitchFamily="34" charset="0"/>
              </a:rPr>
              <a:t> </a:t>
            </a:r>
            <a:r>
              <a:rPr lang="en-US" dirty="0">
                <a:latin typeface="Trebuchet MS" pitchFamily="34" charset="0"/>
              </a:rPr>
              <a:t>”lazy” cu </a:t>
            </a:r>
            <a:r>
              <a:rPr lang="en-US" dirty="0" err="1" smtClean="0">
                <a:latin typeface="Trebuchet MS" pitchFamily="34" charset="0"/>
              </a:rPr>
              <a:t>distribu</a:t>
            </a:r>
            <a:r>
              <a:rPr lang="ro-RO" dirty="0" smtClean="0">
                <a:latin typeface="Trebuchet MS" pitchFamily="34" charset="0"/>
              </a:rPr>
              <a:t>ţ</a:t>
            </a:r>
            <a:r>
              <a:rPr lang="en-US" dirty="0" err="1" smtClean="0">
                <a:latin typeface="Trebuchet MS" pitchFamily="34" charset="0"/>
              </a:rPr>
              <a:t>ie</a:t>
            </a:r>
            <a:r>
              <a:rPr lang="en-US" dirty="0" smtClean="0">
                <a:latin typeface="Trebuchet MS" pitchFamily="34" charset="0"/>
              </a:rPr>
              <a:t> </a:t>
            </a:r>
            <a:r>
              <a:rPr lang="en-US" dirty="0" err="1" smtClean="0">
                <a:latin typeface="Trebuchet MS" pitchFamily="34" charset="0"/>
              </a:rPr>
              <a:t>hipergeometric</a:t>
            </a:r>
            <a:r>
              <a:rPr lang="ro-RO" dirty="0" smtClean="0">
                <a:latin typeface="Trebuchet MS" pitchFamily="34" charset="0"/>
              </a:rPr>
              <a:t>ă</a:t>
            </a:r>
            <a:r>
              <a:rPr lang="en-US" dirty="0" smtClean="0">
                <a:latin typeface="Trebuchet MS" pitchFamily="34" charset="0"/>
              </a:rPr>
              <a:t> </a:t>
            </a:r>
            <a:endParaRPr lang="ro-RO" dirty="0">
              <a:latin typeface="Trebuchet MS" pitchFamily="34" charset="0"/>
            </a:endParaRPr>
          </a:p>
          <a:p>
            <a:pPr marL="0" indent="0">
              <a:buNone/>
            </a:pPr>
            <a:r>
              <a:rPr lang="ro-RO" dirty="0" smtClean="0">
                <a:latin typeface="Trebuchet MS" pitchFamily="34" charset="0"/>
              </a:rPr>
              <a:t>		</a:t>
            </a:r>
            <a:r>
              <a:rPr lang="en-US" dirty="0" smtClean="0">
                <a:latin typeface="Trebuchet MS" pitchFamily="34" charset="0"/>
              </a:rPr>
              <a:t>IV.3.2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>
                <a:latin typeface="Trebuchet MS" pitchFamily="34" charset="0"/>
              </a:rPr>
              <a:t>Algoritmi</a:t>
            </a:r>
            <a:r>
              <a:rPr lang="en-US" dirty="0">
                <a:latin typeface="Trebuchet MS" pitchFamily="34" charset="0"/>
              </a:rPr>
              <a:t> de </a:t>
            </a:r>
            <a:r>
              <a:rPr lang="en-US" dirty="0" err="1" smtClean="0">
                <a:latin typeface="Trebuchet MS" pitchFamily="34" charset="0"/>
              </a:rPr>
              <a:t>instan</a:t>
            </a:r>
            <a:r>
              <a:rPr lang="ro-RO" dirty="0" smtClean="0">
                <a:latin typeface="Trebuchet MS" pitchFamily="34" charset="0"/>
              </a:rPr>
              <a:t>ţi</a:t>
            </a:r>
            <a:r>
              <a:rPr lang="en-US" dirty="0" smtClean="0">
                <a:latin typeface="Trebuchet MS" pitchFamily="34" charset="0"/>
              </a:rPr>
              <a:t>ere </a:t>
            </a:r>
            <a:r>
              <a:rPr lang="en-US" dirty="0">
                <a:latin typeface="Trebuchet MS" pitchFamily="34" charset="0"/>
              </a:rPr>
              <a:t>”lazy” cu </a:t>
            </a:r>
            <a:r>
              <a:rPr lang="en-US" dirty="0" err="1" smtClean="0">
                <a:latin typeface="Trebuchet MS" pitchFamily="34" charset="0"/>
              </a:rPr>
              <a:t>distribu</a:t>
            </a:r>
            <a:r>
              <a:rPr lang="ro-RO" dirty="0" smtClean="0">
                <a:latin typeface="Trebuchet MS" pitchFamily="34" charset="0"/>
              </a:rPr>
              <a:t>ţi</a:t>
            </a:r>
            <a:r>
              <a:rPr lang="en-US" dirty="0" smtClean="0">
                <a:latin typeface="Trebuchet MS" pitchFamily="34" charset="0"/>
              </a:rPr>
              <a:t>e </a:t>
            </a:r>
            <a:r>
              <a:rPr lang="en-US" dirty="0" err="1" smtClean="0">
                <a:latin typeface="Trebuchet MS" pitchFamily="34" charset="0"/>
              </a:rPr>
              <a:t>negativ</a:t>
            </a:r>
            <a:r>
              <a:rPr lang="en-US" dirty="0" smtClean="0">
                <a:latin typeface="Trebuchet MS" pitchFamily="34" charset="0"/>
              </a:rPr>
              <a:t>–</a:t>
            </a:r>
            <a:r>
              <a:rPr lang="en-US" dirty="0" err="1" smtClean="0">
                <a:latin typeface="Trebuchet MS" pitchFamily="34" charset="0"/>
              </a:rPr>
              <a:t>hipergeometric</a:t>
            </a:r>
            <a:r>
              <a:rPr lang="ro-RO" dirty="0" smtClean="0">
                <a:latin typeface="Trebuchet MS" pitchFamily="34" charset="0"/>
              </a:rPr>
              <a:t>ă </a:t>
            </a:r>
          </a:p>
          <a:p>
            <a:pPr marL="0" indent="0">
              <a:buNone/>
            </a:pPr>
            <a:r>
              <a:rPr lang="en-US" dirty="0" smtClean="0">
                <a:latin typeface="Trebuchet MS" pitchFamily="34" charset="0"/>
              </a:rPr>
              <a:t>V</a:t>
            </a:r>
            <a:r>
              <a:rPr lang="en-US" dirty="0">
                <a:latin typeface="Trebuchet MS" pitchFamily="34" charset="0"/>
              </a:rPr>
              <a:t>. </a:t>
            </a:r>
            <a:r>
              <a:rPr lang="en-US" dirty="0" err="1" smtClean="0">
                <a:latin typeface="Trebuchet MS" pitchFamily="34" charset="0"/>
              </a:rPr>
              <a:t>Concluzii</a:t>
            </a:r>
            <a:endParaRPr lang="en-US" dirty="0">
              <a:latin typeface="Trebuchet MS" pitchFamily="34" charset="0"/>
            </a:endParaRPr>
          </a:p>
          <a:p>
            <a:pPr marL="0" indent="0">
              <a:buNone/>
            </a:pPr>
            <a:r>
              <a:rPr lang="en-US" dirty="0">
                <a:latin typeface="Trebuchet MS" pitchFamily="34" charset="0"/>
              </a:rPr>
              <a:t>VI. </a:t>
            </a:r>
            <a:r>
              <a:rPr lang="en-US" dirty="0" err="1" smtClean="0">
                <a:latin typeface="Trebuchet MS" pitchFamily="34" charset="0"/>
              </a:rPr>
              <a:t>Bibliograﬁe</a:t>
            </a:r>
            <a:endParaRPr lang="en-US" dirty="0">
              <a:latin typeface="Trebuchet MS" pitchFamily="34" charset="0"/>
            </a:endParaRPr>
          </a:p>
          <a:p>
            <a:pPr marL="0" indent="0">
              <a:buNone/>
            </a:pPr>
            <a:endParaRPr lang="en-US" dirty="0">
              <a:latin typeface="Trebuchet MS" pitchFamily="34" charset="0"/>
            </a:endParaRPr>
          </a:p>
        </p:txBody>
      </p:sp>
      <p:pic>
        <p:nvPicPr>
          <p:cNvPr id="6148" name="Picture 4" descr="C:\Users\Oriana\Documents\GitHub\Licenta2016\Prezentare\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0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4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1143000"/>
          </a:xfrm>
        </p:spPr>
        <p:txBody>
          <a:bodyPr/>
          <a:lstStyle/>
          <a:p>
            <a:r>
              <a:rPr lang="ro-RO" dirty="0" smtClean="0">
                <a:latin typeface="Trebuchet MS" pitchFamily="34" charset="0"/>
              </a:rPr>
              <a:t>Criptografie</a:t>
            </a:r>
            <a:endParaRPr lang="en-US" dirty="0">
              <a:latin typeface="Trebuchet MS" pitchFamily="34" charset="0"/>
            </a:endParaRPr>
          </a:p>
        </p:txBody>
      </p:sp>
      <p:pic>
        <p:nvPicPr>
          <p:cNvPr id="3078" name="Picture 6" descr="C:\Users\Oriana\Documents\GitHub\Licenta2016\Prezentare\security-opera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4800283"/>
            <a:ext cx="4381500" cy="197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762000" y="1295400"/>
            <a:ext cx="3000375" cy="1981200"/>
            <a:chOff x="990600" y="1295400"/>
            <a:chExt cx="3000375" cy="1981200"/>
          </a:xfrm>
        </p:grpSpPr>
        <p:sp>
          <p:nvSpPr>
            <p:cNvPr id="6" name="Rounded Rectangle 5"/>
            <p:cNvSpPr/>
            <p:nvPr/>
          </p:nvSpPr>
          <p:spPr>
            <a:xfrm>
              <a:off x="990600" y="2286000"/>
              <a:ext cx="2362200" cy="990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latin typeface="Trebuchet MS" pitchFamily="34" charset="0"/>
                </a:rPr>
                <a:t>Conﬁden</a:t>
              </a:r>
              <a:r>
                <a:rPr lang="ro-RO" sz="2000" dirty="0" smtClean="0">
                  <a:latin typeface="Trebuchet MS" pitchFamily="34" charset="0"/>
                </a:rPr>
                <a:t>ț</a:t>
              </a:r>
              <a:r>
                <a:rPr lang="en-US" sz="2000" dirty="0" err="1" smtClean="0">
                  <a:latin typeface="Trebuchet MS" pitchFamily="34" charset="0"/>
                </a:rPr>
                <a:t>ialitate</a:t>
              </a:r>
              <a:endParaRPr lang="en-US" sz="2000" dirty="0">
                <a:latin typeface="Trebuchet MS" pitchFamily="34" charset="0"/>
              </a:endParaRPr>
            </a:p>
          </p:txBody>
        </p:sp>
        <p:cxnSp>
          <p:nvCxnSpPr>
            <p:cNvPr id="5" name="Straight Arrow Connector 4"/>
            <p:cNvCxnSpPr>
              <a:endCxn id="6" idx="0"/>
            </p:cNvCxnSpPr>
            <p:nvPr/>
          </p:nvCxnSpPr>
          <p:spPr>
            <a:xfrm flipH="1">
              <a:off x="2171700" y="1295400"/>
              <a:ext cx="1819275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133600" y="1295400"/>
            <a:ext cx="2362200" cy="3429000"/>
            <a:chOff x="990600" y="-152400"/>
            <a:chExt cx="2362200" cy="3429000"/>
          </a:xfrm>
        </p:grpSpPr>
        <p:sp>
          <p:nvSpPr>
            <p:cNvPr id="15" name="Rounded Rectangle 14"/>
            <p:cNvSpPr/>
            <p:nvPr/>
          </p:nvSpPr>
          <p:spPr>
            <a:xfrm>
              <a:off x="990600" y="2286000"/>
              <a:ext cx="2362200" cy="990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 smtClean="0">
                  <a:latin typeface="Trebuchet MS" pitchFamily="34" charset="0"/>
                </a:rPr>
                <a:t>Autentiﬁcare</a:t>
              </a:r>
              <a:endParaRPr lang="en-US" sz="2000" dirty="0">
                <a:latin typeface="Trebuchet MS" pitchFamily="34" charset="0"/>
              </a:endParaRPr>
            </a:p>
          </p:txBody>
        </p:sp>
        <p:cxnSp>
          <p:nvCxnSpPr>
            <p:cNvPr id="16" name="Straight Arrow Connector 15"/>
            <p:cNvCxnSpPr>
              <a:endCxn id="15" idx="0"/>
            </p:cNvCxnSpPr>
            <p:nvPr/>
          </p:nvCxnSpPr>
          <p:spPr>
            <a:xfrm flipH="1">
              <a:off x="2171700" y="-152400"/>
              <a:ext cx="895350" cy="2438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4686300" y="1295400"/>
            <a:ext cx="2362200" cy="3429000"/>
            <a:chOff x="990600" y="-152400"/>
            <a:chExt cx="2362200" cy="3429000"/>
          </a:xfrm>
        </p:grpSpPr>
        <p:sp>
          <p:nvSpPr>
            <p:cNvPr id="18" name="Rounded Rectangle 17"/>
            <p:cNvSpPr/>
            <p:nvPr/>
          </p:nvSpPr>
          <p:spPr>
            <a:xfrm>
              <a:off x="990600" y="2286000"/>
              <a:ext cx="2362200" cy="990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latin typeface="Trebuchet MS" pitchFamily="34" charset="0"/>
                </a:rPr>
                <a:t>N</a:t>
              </a:r>
              <a:r>
                <a:rPr lang="ro-RO" sz="2000" dirty="0" smtClean="0">
                  <a:latin typeface="Trebuchet MS" pitchFamily="34" charset="0"/>
                </a:rPr>
                <a:t>e</a:t>
              </a:r>
              <a:r>
                <a:rPr lang="en-US" sz="2000" dirty="0" err="1" smtClean="0">
                  <a:latin typeface="Trebuchet MS" pitchFamily="34" charset="0"/>
                </a:rPr>
                <a:t>repudiere</a:t>
              </a:r>
              <a:endParaRPr lang="en-US" sz="2000" dirty="0">
                <a:latin typeface="Trebuchet MS" pitchFamily="34" charset="0"/>
              </a:endParaRPr>
            </a:p>
          </p:txBody>
        </p:sp>
        <p:cxnSp>
          <p:nvCxnSpPr>
            <p:cNvPr id="19" name="Straight Arrow Connector 18"/>
            <p:cNvCxnSpPr>
              <a:endCxn id="18" idx="0"/>
            </p:cNvCxnSpPr>
            <p:nvPr/>
          </p:nvCxnSpPr>
          <p:spPr>
            <a:xfrm>
              <a:off x="1333500" y="-152400"/>
              <a:ext cx="838200" cy="2438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448300" y="1295400"/>
            <a:ext cx="3009900" cy="1981200"/>
            <a:chOff x="342900" y="1295400"/>
            <a:chExt cx="3009900" cy="1981200"/>
          </a:xfrm>
        </p:grpSpPr>
        <p:sp>
          <p:nvSpPr>
            <p:cNvPr id="21" name="Rounded Rectangle 20"/>
            <p:cNvSpPr/>
            <p:nvPr/>
          </p:nvSpPr>
          <p:spPr>
            <a:xfrm>
              <a:off x="990600" y="2286000"/>
              <a:ext cx="2362200" cy="9906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latin typeface="Trebuchet MS" pitchFamily="34" charset="0"/>
                </a:rPr>
                <a:t>Integritatea</a:t>
              </a:r>
              <a:r>
                <a:rPr lang="en-US" sz="2000" dirty="0">
                  <a:latin typeface="Trebuchet MS" pitchFamily="34" charset="0"/>
                </a:rPr>
                <a:t> </a:t>
              </a:r>
              <a:r>
                <a:rPr lang="en-US" sz="2000" dirty="0" err="1">
                  <a:latin typeface="Trebuchet MS" pitchFamily="34" charset="0"/>
                </a:rPr>
                <a:t>datelor</a:t>
              </a:r>
              <a:endParaRPr lang="en-US" sz="2000" dirty="0">
                <a:latin typeface="Trebuchet MS" pitchFamily="34" charset="0"/>
              </a:endParaRPr>
            </a:p>
          </p:txBody>
        </p:sp>
        <p:cxnSp>
          <p:nvCxnSpPr>
            <p:cNvPr id="22" name="Straight Arrow Connector 21"/>
            <p:cNvCxnSpPr>
              <a:endCxn id="21" idx="0"/>
            </p:cNvCxnSpPr>
            <p:nvPr/>
          </p:nvCxnSpPr>
          <p:spPr>
            <a:xfrm>
              <a:off x="342900" y="1295400"/>
              <a:ext cx="1828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605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rebuchet MS" pitchFamily="34" charset="0"/>
              </a:rPr>
              <a:t>Tipuri</a:t>
            </a:r>
            <a:r>
              <a:rPr lang="en-US" dirty="0">
                <a:latin typeface="Trebuchet MS" pitchFamily="34" charset="0"/>
              </a:rPr>
              <a:t> de </a:t>
            </a:r>
            <a:r>
              <a:rPr lang="ro-RO" dirty="0" smtClean="0">
                <a:latin typeface="Trebuchet MS" pitchFamily="34" charset="0"/>
              </a:rPr>
              <a:t>c</a:t>
            </a:r>
            <a:r>
              <a:rPr lang="en-US" dirty="0" err="1" smtClean="0">
                <a:latin typeface="Trebuchet MS" pitchFamily="34" charset="0"/>
              </a:rPr>
              <a:t>riptosisteme</a:t>
            </a:r>
            <a:endParaRPr lang="en-US" dirty="0">
              <a:latin typeface="Trebuchet MS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1000" y="1981200"/>
            <a:ext cx="3720000" cy="3657600"/>
            <a:chOff x="471000" y="1981200"/>
            <a:chExt cx="3720000" cy="3657600"/>
          </a:xfrm>
        </p:grpSpPr>
        <p:pic>
          <p:nvPicPr>
            <p:cNvPr id="7171" name="Picture 3" descr="C:\Users\Oriana\Documents\GitHub\Licenta2016\Prezentare\800px-Orange_blue_symmetric_cryptography_en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000" y="1981200"/>
              <a:ext cx="3720000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471000" y="4420285"/>
              <a:ext cx="3720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https://commons.wikimedia.org/wiki/File:Orange_blue_symmetric_cryptography_en.svg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38200" y="5269468"/>
              <a:ext cx="289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 smtClean="0">
                  <a:latin typeface="Trebuchet MS" pitchFamily="34" charset="0"/>
                </a:rPr>
                <a:t>Criptare cu chei private</a:t>
              </a:r>
              <a:endParaRPr lang="en-US" dirty="0">
                <a:latin typeface="Trebuchet MS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52999" y="1981200"/>
            <a:ext cx="3720000" cy="3645932"/>
            <a:chOff x="4952999" y="1981200"/>
            <a:chExt cx="3720000" cy="3645932"/>
          </a:xfrm>
        </p:grpSpPr>
        <p:pic>
          <p:nvPicPr>
            <p:cNvPr id="7170" name="Picture 2" descr="C:\Users\Oriana\Documents\GitHub\Licenta2016\Prezentare\800px-Orange_blue_public_key_cryptography_en.sv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981200"/>
              <a:ext cx="3719999" cy="2362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952999" y="4419600"/>
              <a:ext cx="371999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https://commons.wikimedia.org/wiki/File:Orange_blue_symmetric_cryptography_en.svg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0200" y="5257800"/>
              <a:ext cx="2895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o-RO" dirty="0" smtClean="0">
                  <a:latin typeface="Trebuchet MS" pitchFamily="34" charset="0"/>
                </a:rPr>
                <a:t>Criptare cu chei publice</a:t>
              </a:r>
              <a:endParaRPr lang="en-US" dirty="0">
                <a:latin typeface="Trebuchet M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835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381000"/>
            <a:ext cx="6324600" cy="1143000"/>
          </a:xfrm>
        </p:spPr>
        <p:txBody>
          <a:bodyPr/>
          <a:lstStyle/>
          <a:p>
            <a:r>
              <a:rPr lang="ro-RO" dirty="0" smtClean="0"/>
              <a:t>Monotonie</a:t>
            </a:r>
            <a:endParaRPr lang="en-US" dirty="0"/>
          </a:p>
        </p:txBody>
      </p:sp>
      <p:pic>
        <p:nvPicPr>
          <p:cNvPr id="4101" name="Picture 5" descr="C:\Users\Oriana\Documents\GitHub\Licenta2016\Prezentare\tumblr_narb1t3UVJ1r2geqjo1_r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1900" y="1676400"/>
            <a:ext cx="342900" cy="609600"/>
          </a:xfrm>
        </p:spPr>
        <p:txBody>
          <a:bodyPr/>
          <a:lstStyle/>
          <a:p>
            <a:pPr marL="0" indent="0">
              <a:buNone/>
            </a:pPr>
            <a:r>
              <a:rPr lang="ro-RO" i="1" dirty="0">
                <a:latin typeface="Trebuchet MS" pitchFamily="34" charset="0"/>
              </a:rPr>
              <a:t>f</a:t>
            </a:r>
            <a:endParaRPr lang="ro-RO" i="1" dirty="0" smtClean="0">
              <a:latin typeface="Trebuchet MS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38600" y="1676400"/>
            <a:ext cx="1676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o-RO" i="1" dirty="0" smtClean="0">
                <a:latin typeface="Trebuchet MS" pitchFamily="34" charset="0"/>
              </a:rPr>
              <a:t>: </a:t>
            </a:r>
            <a:r>
              <a:rPr lang="ro-RO" dirty="0" smtClean="0">
                <a:latin typeface="Trebuchet MS" pitchFamily="34" charset="0"/>
              </a:rPr>
              <a:t>X </a:t>
            </a:r>
            <a:r>
              <a:rPr lang="en-US" dirty="0" smtClean="0">
                <a:latin typeface="Trebuchet MS" pitchFamily="34" charset="0"/>
              </a:rPr>
              <a:t>→</a:t>
            </a:r>
            <a:r>
              <a:rPr lang="ro-RO" sz="2800" dirty="0" smtClean="0">
                <a:latin typeface="Trebuchet MS" pitchFamily="34" charset="0"/>
              </a:rPr>
              <a:t> </a:t>
            </a:r>
            <a:r>
              <a:rPr lang="ro-RO" dirty="0" smtClean="0">
                <a:latin typeface="Trebuchet MS" pitchFamily="34" charset="0"/>
              </a:rPr>
              <a:t>Y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438400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dirty="0">
                <a:latin typeface="Trebuchet MS" pitchFamily="34" charset="0"/>
              </a:rPr>
              <a:t>p</a:t>
            </a:r>
            <a:r>
              <a:rPr lang="ro-RO" sz="2400" dirty="0" smtClean="0">
                <a:latin typeface="Trebuchet MS" pitchFamily="34" charset="0"/>
              </a:rPr>
              <a:t>ă</a:t>
            </a:r>
            <a:r>
              <a:rPr lang="en-US" sz="2400" dirty="0" err="1" smtClean="0">
                <a:latin typeface="Trebuchet MS" pitchFamily="34" charset="0"/>
              </a:rPr>
              <a:t>streaz</a:t>
            </a:r>
            <a:r>
              <a:rPr lang="ro-RO" sz="2400" dirty="0" smtClean="0">
                <a:latin typeface="Trebuchet MS" pitchFamily="34" charset="0"/>
              </a:rPr>
              <a:t>ă</a:t>
            </a:r>
            <a:r>
              <a:rPr lang="en-US" sz="2400" dirty="0" smtClean="0">
                <a:latin typeface="Trebuchet MS" pitchFamily="34" charset="0"/>
              </a:rPr>
              <a:t> </a:t>
            </a:r>
            <a:r>
              <a:rPr lang="en-US" sz="2400" dirty="0" err="1">
                <a:latin typeface="Trebuchet MS" pitchFamily="34" charset="0"/>
              </a:rPr>
              <a:t>sau</a:t>
            </a:r>
            <a:r>
              <a:rPr lang="en-US" sz="2400" dirty="0">
                <a:latin typeface="Trebuchet MS" pitchFamily="34" charset="0"/>
              </a:rPr>
              <a:t> </a:t>
            </a:r>
            <a:r>
              <a:rPr lang="en-US" sz="2400" dirty="0" err="1" smtClean="0">
                <a:latin typeface="Trebuchet MS" pitchFamily="34" charset="0"/>
              </a:rPr>
              <a:t>inverseaz</a:t>
            </a:r>
            <a:r>
              <a:rPr lang="ro-RO" sz="2400" dirty="0" smtClean="0">
                <a:latin typeface="Trebuchet MS" pitchFamily="34" charset="0"/>
              </a:rPr>
              <a:t>ă</a:t>
            </a:r>
            <a:r>
              <a:rPr lang="en-US" sz="2400" dirty="0" smtClean="0">
                <a:latin typeface="Trebuchet MS" pitchFamily="34" charset="0"/>
              </a:rPr>
              <a:t> </a:t>
            </a:r>
            <a:r>
              <a:rPr lang="en-US" sz="2400" dirty="0" err="1">
                <a:latin typeface="Trebuchet MS" pitchFamily="34" charset="0"/>
              </a:rPr>
              <a:t>ordinea</a:t>
            </a:r>
            <a:r>
              <a:rPr lang="en-US" sz="2400" dirty="0">
                <a:latin typeface="Trebuchet MS" pitchFamily="34" charset="0"/>
              </a:rPr>
              <a:t> </a:t>
            </a:r>
            <a:r>
              <a:rPr lang="en-US" sz="2400" dirty="0" err="1">
                <a:latin typeface="Trebuchet MS" pitchFamily="34" charset="0"/>
              </a:rPr>
              <a:t>elementelor</a:t>
            </a:r>
            <a:endParaRPr lang="en-US" sz="2400" dirty="0">
              <a:latin typeface="Trebuchet MS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2476500"/>
            <a:ext cx="2016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dirty="0" smtClean="0">
                <a:latin typeface="Trebuchet MS" pitchFamily="34" charset="0"/>
              </a:rPr>
              <a:t>f monotonă =</a:t>
            </a:r>
            <a:endParaRPr lang="en-US" sz="2400" dirty="0"/>
          </a:p>
        </p:txBody>
      </p:sp>
      <p:pic>
        <p:nvPicPr>
          <p:cNvPr id="4102" name="Picture 6" descr="C:\Users\Oriana\Documents\GitHub\Licenta2016\Prezentare\800px-Monotonicity_example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0"/>
            <a:ext cx="2639599" cy="254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Oriana\Documents\GitHub\Licenta2016\Prezentare\800px-Monotonicity_example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00" y="3733800"/>
            <a:ext cx="2639599" cy="254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153100" y="6249877"/>
            <a:ext cx="292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dirty="0">
                <a:latin typeface="Trebuchet MS" pitchFamily="34" charset="0"/>
              </a:rPr>
              <a:t>Funcție </a:t>
            </a:r>
            <a:r>
              <a:rPr lang="ro-RO" sz="2400" dirty="0" smtClean="0">
                <a:latin typeface="Trebuchet MS" pitchFamily="34" charset="0"/>
              </a:rPr>
              <a:t>crescătoare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069131" y="6241091"/>
            <a:ext cx="3389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dirty="0" smtClean="0">
                <a:latin typeface="Trebuchet MS" pitchFamily="34" charset="0"/>
              </a:rPr>
              <a:t>Funcție descrescătoare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698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6" grpId="0"/>
      <p:bldP spid="7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990600"/>
            <a:ext cx="6076950" cy="488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>
            <a:noAutofit/>
          </a:bodyPr>
          <a:lstStyle/>
          <a:p>
            <a:r>
              <a:rPr lang="ro-RO" sz="2800" dirty="0" smtClean="0">
                <a:latin typeface="Trebuchet MS" pitchFamily="34" charset="0"/>
              </a:rPr>
              <a:t>Prezentarea sistemului de criptare strict monotonă</a:t>
            </a:r>
            <a:endParaRPr lang="en-US" sz="2800" dirty="0">
              <a:latin typeface="Trebuchet MS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24050" y="6026013"/>
            <a:ext cx="419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ro-R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Agrawal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</a:t>
            </a:r>
            <a:r>
              <a:rPr lang="ro-R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Kiernan,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ro-R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Srikant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</a:t>
            </a:r>
            <a:r>
              <a:rPr lang="ro-RO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Xu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Order preserving encryption for numeric data.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2004.</a:t>
            </a:r>
          </a:p>
        </p:txBody>
      </p:sp>
      <p:pic>
        <p:nvPicPr>
          <p:cNvPr id="8195" name="Picture 3" descr="C:\Users\Oriana\Documents\GitHub\Licenta2016\Prezentare\database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3892867"/>
            <a:ext cx="2667000" cy="25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56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rebuchet MS" pitchFamily="34" charset="0"/>
              </a:rPr>
              <a:t>Propriet</a:t>
            </a:r>
            <a:r>
              <a:rPr lang="ro-RO" dirty="0" smtClean="0">
                <a:latin typeface="Trebuchet MS" pitchFamily="34" charset="0"/>
              </a:rPr>
              <a:t>ăț</a:t>
            </a:r>
            <a:r>
              <a:rPr lang="en-US" dirty="0" err="1" smtClean="0">
                <a:latin typeface="Trebuchet MS" pitchFamily="34" charset="0"/>
              </a:rPr>
              <a:t>ile</a:t>
            </a:r>
            <a:r>
              <a:rPr lang="ro-RO" dirty="0" smtClean="0">
                <a:latin typeface="Trebuchet MS" pitchFamily="34" charset="0"/>
              </a:rPr>
              <a:t> OPE</a:t>
            </a:r>
            <a:endParaRPr lang="en-US" dirty="0">
              <a:latin typeface="Trebuchet M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Trebuchet MS" pitchFamily="34" charset="0"/>
                <a:cs typeface="Traditional Arabic" pitchFamily="18" charset="-78"/>
              </a:rPr>
              <a:t>Rezultat</a:t>
            </a:r>
            <a:r>
              <a:rPr lang="en-US" sz="2800" dirty="0" smtClean="0">
                <a:latin typeface="Trebuchet MS" pitchFamily="34" charset="0"/>
                <a:cs typeface="Traditional Arabic" pitchFamily="18" charset="-78"/>
              </a:rPr>
              <a:t> exact</a:t>
            </a:r>
            <a:r>
              <a:rPr lang="ro-RO" sz="2800" dirty="0" smtClean="0">
                <a:latin typeface="Trebuchet MS" pitchFamily="34" charset="0"/>
                <a:cs typeface="Traditional Arabic" pitchFamily="18" charset="-78"/>
              </a:rPr>
              <a:t>.</a:t>
            </a:r>
          </a:p>
          <a:p>
            <a:pPr marL="0" indent="0">
              <a:buNone/>
            </a:pPr>
            <a:endParaRPr lang="en-US" sz="2800" dirty="0">
              <a:latin typeface="Trebuchet MS" pitchFamily="34" charset="0"/>
              <a:cs typeface="Traditional Arabic" pitchFamily="18" charset="-78"/>
            </a:endParaRPr>
          </a:p>
          <a:p>
            <a:r>
              <a:rPr lang="en-US" sz="2800" dirty="0" err="1" smtClean="0">
                <a:latin typeface="Trebuchet MS" pitchFamily="34" charset="0"/>
                <a:cs typeface="Traditional Arabic" pitchFamily="18" charset="-78"/>
              </a:rPr>
              <a:t>Modiﬁc</a:t>
            </a:r>
            <a:r>
              <a:rPr lang="ro-RO" sz="2800" dirty="0" smtClean="0">
                <a:latin typeface="Trebuchet MS" pitchFamily="34" charset="0"/>
                <a:cs typeface="Traditional Arabic" pitchFamily="18" charset="-78"/>
              </a:rPr>
              <a:t>ări </a:t>
            </a:r>
            <a:r>
              <a:rPr lang="en-US" sz="2800" dirty="0" err="1" smtClean="0">
                <a:latin typeface="Trebuchet MS" pitchFamily="34" charset="0"/>
                <a:cs typeface="Traditional Arabic" pitchFamily="18" charset="-78"/>
              </a:rPr>
              <a:t>realizate</a:t>
            </a:r>
            <a:r>
              <a:rPr lang="en-US" sz="2800" dirty="0" smtClean="0">
                <a:latin typeface="Trebuchet MS" pitchFamily="34" charset="0"/>
                <a:cs typeface="Traditional Arabic" pitchFamily="18" charset="-78"/>
              </a:rPr>
              <a:t> </a:t>
            </a:r>
            <a:r>
              <a:rPr lang="en-US" sz="2800" dirty="0" err="1" smtClean="0">
                <a:latin typeface="Trebuchet MS" pitchFamily="34" charset="0"/>
                <a:cs typeface="Traditional Arabic" pitchFamily="18" charset="-78"/>
              </a:rPr>
              <a:t>facil</a:t>
            </a:r>
            <a:r>
              <a:rPr lang="ro-RO" sz="2800" dirty="0">
                <a:latin typeface="Trebuchet MS" pitchFamily="34" charset="0"/>
                <a:cs typeface="Traditional Arabic" pitchFamily="18" charset="-78"/>
              </a:rPr>
              <a:t>.</a:t>
            </a:r>
            <a:endParaRPr lang="ro-RO" sz="2800" dirty="0" smtClean="0">
              <a:latin typeface="Trebuchet MS" pitchFamily="34" charset="0"/>
              <a:cs typeface="Traditional Arabic" pitchFamily="18" charset="-78"/>
            </a:endParaRPr>
          </a:p>
          <a:p>
            <a:pPr marL="0" indent="0">
              <a:buNone/>
            </a:pPr>
            <a:endParaRPr lang="ro-RO" sz="2800" dirty="0" smtClean="0">
              <a:latin typeface="Trebuchet MS" pitchFamily="34" charset="0"/>
              <a:cs typeface="Traditional Arabic" pitchFamily="18" charset="-78"/>
            </a:endParaRPr>
          </a:p>
          <a:p>
            <a:r>
              <a:rPr lang="ro-RO" sz="2800" dirty="0" smtClean="0">
                <a:latin typeface="Trebuchet MS" pitchFamily="34" charset="0"/>
                <a:cs typeface="Traditional Arabic" pitchFamily="18" charset="-78"/>
              </a:rPr>
              <a:t>Compatibilitate cu </a:t>
            </a:r>
            <a:r>
              <a:rPr lang="en-US" sz="2800" dirty="0" err="1" smtClean="0">
                <a:latin typeface="Trebuchet MS" pitchFamily="34" charset="0"/>
                <a:cs typeface="Traditional Arabic" pitchFamily="18" charset="-78"/>
              </a:rPr>
              <a:t>sistemele</a:t>
            </a:r>
            <a:r>
              <a:rPr lang="en-US" sz="2800" dirty="0" smtClean="0">
                <a:latin typeface="Trebuchet MS" pitchFamily="34" charset="0"/>
                <a:cs typeface="Traditional Arabic" pitchFamily="18" charset="-78"/>
              </a:rPr>
              <a:t> </a:t>
            </a:r>
            <a:r>
              <a:rPr lang="en-US" sz="2800" dirty="0" err="1">
                <a:latin typeface="Trebuchet MS" pitchFamily="34" charset="0"/>
                <a:cs typeface="Traditional Arabic" pitchFamily="18" charset="-78"/>
              </a:rPr>
              <a:t>acutale</a:t>
            </a:r>
            <a:r>
              <a:rPr lang="en-US" sz="2800" dirty="0">
                <a:latin typeface="Trebuchet MS" pitchFamily="34" charset="0"/>
                <a:cs typeface="Traditional Arabic" pitchFamily="18" charset="-78"/>
              </a:rPr>
              <a:t> de </a:t>
            </a:r>
            <a:r>
              <a:rPr lang="en-US" sz="2800" dirty="0" err="1">
                <a:latin typeface="Trebuchet MS" pitchFamily="34" charset="0"/>
                <a:cs typeface="Traditional Arabic" pitchFamily="18" charset="-78"/>
              </a:rPr>
              <a:t>baze</a:t>
            </a:r>
            <a:r>
              <a:rPr lang="en-US" sz="2800" dirty="0">
                <a:latin typeface="Trebuchet MS" pitchFamily="34" charset="0"/>
                <a:cs typeface="Traditional Arabic" pitchFamily="18" charset="-78"/>
              </a:rPr>
              <a:t> de </a:t>
            </a:r>
            <a:r>
              <a:rPr lang="en-US" sz="2800" dirty="0" smtClean="0">
                <a:latin typeface="Trebuchet MS" pitchFamily="34" charset="0"/>
                <a:cs typeface="Traditional Arabic" pitchFamily="18" charset="-78"/>
              </a:rPr>
              <a:t>date</a:t>
            </a:r>
            <a:r>
              <a:rPr lang="ro-RO" sz="2800" dirty="0" smtClean="0">
                <a:latin typeface="Trebuchet MS" pitchFamily="34" charset="0"/>
                <a:cs typeface="Traditional Arabic" pitchFamily="18" charset="-78"/>
              </a:rPr>
              <a:t>.</a:t>
            </a:r>
            <a:endParaRPr lang="en-US" sz="2800" dirty="0">
              <a:latin typeface="Trebuchet MS" pitchFamily="34" charset="0"/>
              <a:cs typeface="Traditional Arabic" pitchFamily="18" charset="-78"/>
            </a:endParaRPr>
          </a:p>
        </p:txBody>
      </p:sp>
      <p:pic>
        <p:nvPicPr>
          <p:cNvPr id="14338" name="Picture 2" descr="http://www.precisemailing.com/Media/Dat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2943225" cy="253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142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1492</Words>
  <Application>Microsoft Office PowerPoint</Application>
  <PresentationFormat>On-screen Show (4:3)</PresentationFormat>
  <Paragraphs>157</Paragraphs>
  <Slides>20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Sisteme de criptare strict monotonă</vt:lpstr>
      <vt:lpstr>PowerPoint Presentation</vt:lpstr>
      <vt:lpstr>  Stocarea pe server a datelor criptate</vt:lpstr>
      <vt:lpstr>Cuprinsul lucrării</vt:lpstr>
      <vt:lpstr>Criptografie</vt:lpstr>
      <vt:lpstr>Tipuri de criptosisteme</vt:lpstr>
      <vt:lpstr>Monotonie</vt:lpstr>
      <vt:lpstr>Prezentarea sistemului de criptare strict monotonă</vt:lpstr>
      <vt:lpstr>Proprietățile OPE</vt:lpstr>
      <vt:lpstr>Definiție formală</vt:lpstr>
      <vt:lpstr>PowerPoint Presentation</vt:lpstr>
      <vt:lpstr>Analiza algoritmilor de instanţiere ”lazy” care utilizează distribuţia hipergeometrică </vt:lpstr>
      <vt:lpstr>Analiza algoritmilor de instanţiere ”lazy” care utilizează distribuţia hipergeometrică </vt:lpstr>
      <vt:lpstr>PowerPoint Presentation</vt:lpstr>
      <vt:lpstr>PowerPoint Presentation</vt:lpstr>
      <vt:lpstr>PowerPoint Presentation</vt:lpstr>
      <vt:lpstr>PowerPoint Presentation</vt:lpstr>
      <vt:lpstr>Analiza algoritmilor de instanţiere ”lazy” care utilizează distribuţia hipergeometrică negativă</vt:lpstr>
      <vt:lpstr>Analiza IND-CPA</vt:lpstr>
      <vt:lpstr>Vă mulţumesc pentru atenţia dumneavoastră!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Sisteme de criptare strict monotonă</dc:title>
  <dc:creator>Oriana Oniciuc</dc:creator>
  <cp:lastModifiedBy>Oriana Oniciuc</cp:lastModifiedBy>
  <cp:revision>64</cp:revision>
  <dcterms:created xsi:type="dcterms:W3CDTF">2006-08-16T00:00:00Z</dcterms:created>
  <dcterms:modified xsi:type="dcterms:W3CDTF">2016-06-27T11:06:43Z</dcterms:modified>
</cp:coreProperties>
</file>